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9" r:id="rId3"/>
    <p:sldId id="257" r:id="rId4"/>
    <p:sldId id="258" r:id="rId5"/>
    <p:sldId id="259" r:id="rId6"/>
    <p:sldId id="260" r:id="rId7"/>
    <p:sldId id="261" r:id="rId8"/>
    <p:sldId id="262" r:id="rId9"/>
    <p:sldId id="263" r:id="rId10"/>
    <p:sldId id="278" r:id="rId11"/>
    <p:sldId id="264" r:id="rId12"/>
    <p:sldId id="265" r:id="rId13"/>
    <p:sldId id="266" r:id="rId14"/>
    <p:sldId id="267" r:id="rId15"/>
    <p:sldId id="268" r:id="rId16"/>
    <p:sldId id="269" r:id="rId17"/>
    <p:sldId id="270" r:id="rId18"/>
    <p:sldId id="272" r:id="rId19"/>
    <p:sldId id="273" r:id="rId20"/>
    <p:sldId id="274" r:id="rId21"/>
    <p:sldId id="330" r:id="rId22"/>
    <p:sldId id="275" r:id="rId23"/>
    <p:sldId id="276" r:id="rId24"/>
    <p:sldId id="277" r:id="rId25"/>
    <p:sldId id="282" r:id="rId26"/>
    <p:sldId id="284" r:id="rId27"/>
    <p:sldId id="344" r:id="rId28"/>
    <p:sldId id="286" r:id="rId29"/>
    <p:sldId id="285" r:id="rId30"/>
    <p:sldId id="287" r:id="rId31"/>
    <p:sldId id="283" r:id="rId32"/>
    <p:sldId id="289" r:id="rId33"/>
    <p:sldId id="290" r:id="rId34"/>
    <p:sldId id="292" r:id="rId35"/>
    <p:sldId id="293" r:id="rId36"/>
    <p:sldId id="294" r:id="rId37"/>
    <p:sldId id="295" r:id="rId38"/>
    <p:sldId id="297" r:id="rId39"/>
    <p:sldId id="298" r:id="rId40"/>
    <p:sldId id="345" r:id="rId41"/>
    <p:sldId id="346" r:id="rId42"/>
    <p:sldId id="347" r:id="rId43"/>
    <p:sldId id="348" r:id="rId44"/>
    <p:sldId id="349" r:id="rId45"/>
    <p:sldId id="300" r:id="rId46"/>
    <p:sldId id="301" r:id="rId47"/>
    <p:sldId id="331" r:id="rId48"/>
    <p:sldId id="336" r:id="rId49"/>
    <p:sldId id="333" r:id="rId50"/>
    <p:sldId id="335" r:id="rId51"/>
    <p:sldId id="353" r:id="rId52"/>
    <p:sldId id="332" r:id="rId53"/>
    <p:sldId id="327" r:id="rId54"/>
    <p:sldId id="324" r:id="rId55"/>
    <p:sldId id="350" r:id="rId56"/>
    <p:sldId id="326" r:id="rId57"/>
    <p:sldId id="337" r:id="rId58"/>
    <p:sldId id="351" r:id="rId59"/>
    <p:sldId id="352" r:id="rId60"/>
    <p:sldId id="338" r:id="rId61"/>
    <p:sldId id="339" r:id="rId62"/>
    <p:sldId id="340" r:id="rId63"/>
    <p:sldId id="341" r:id="rId64"/>
    <p:sldId id="342" r:id="rId65"/>
    <p:sldId id="343" r:id="rId66"/>
    <p:sldId id="354" r:id="rId67"/>
    <p:sldId id="360" r:id="rId68"/>
    <p:sldId id="355" r:id="rId69"/>
    <p:sldId id="356" r:id="rId70"/>
    <p:sldId id="359" r:id="rId71"/>
    <p:sldId id="358" r:id="rId72"/>
    <p:sldId id="357" r:id="rId73"/>
    <p:sldId id="361" r:id="rId74"/>
    <p:sldId id="313" r:id="rId75"/>
    <p:sldId id="362" r:id="rId76"/>
    <p:sldId id="314" r:id="rId77"/>
    <p:sldId id="315" r:id="rId78"/>
    <p:sldId id="316" r:id="rId79"/>
    <p:sldId id="317" r:id="rId80"/>
    <p:sldId id="318" r:id="rId81"/>
    <p:sldId id="319" r:id="rId82"/>
    <p:sldId id="363" r:id="rId83"/>
    <p:sldId id="320" r:id="rId84"/>
    <p:sldId id="322"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C8AFDA5-7D8C-4AA6-B3B0-ED709A7F7B56}"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1980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8F20A77-E0FD-470D-97B5-BF2E7E4ADC06}"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FDA5-7D8C-4AA6-B3B0-ED709A7F7B56}" type="slidenum">
              <a:rPr lang="en-US" smtClean="0"/>
              <a:t>‹#›</a:t>
            </a:fld>
            <a:endParaRPr lang="en-US"/>
          </a:p>
        </p:txBody>
      </p:sp>
    </p:spTree>
    <p:extLst>
      <p:ext uri="{BB962C8B-B14F-4D97-AF65-F5344CB8AC3E}">
        <p14:creationId xmlns:p14="http://schemas.microsoft.com/office/powerpoint/2010/main" val="214335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943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8663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spTree>
    <p:extLst>
      <p:ext uri="{BB962C8B-B14F-4D97-AF65-F5344CB8AC3E}">
        <p14:creationId xmlns:p14="http://schemas.microsoft.com/office/powerpoint/2010/main" val="2193946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867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032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1799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2589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spTree>
    <p:extLst>
      <p:ext uri="{BB962C8B-B14F-4D97-AF65-F5344CB8AC3E}">
        <p14:creationId xmlns:p14="http://schemas.microsoft.com/office/powerpoint/2010/main" val="1301488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F20A77-E0FD-470D-97B5-BF2E7E4ADC06}"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FDA5-7D8C-4AA6-B3B0-ED709A7F7B56}"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2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F20A77-E0FD-470D-97B5-BF2E7E4ADC06}"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FDA5-7D8C-4AA6-B3B0-ED709A7F7B56}" type="slidenum">
              <a:rPr lang="en-US" smtClean="0"/>
              <a:t>‹#›</a:t>
            </a:fld>
            <a:endParaRPr lang="en-US"/>
          </a:p>
        </p:txBody>
      </p:sp>
    </p:spTree>
    <p:extLst>
      <p:ext uri="{BB962C8B-B14F-4D97-AF65-F5344CB8AC3E}">
        <p14:creationId xmlns:p14="http://schemas.microsoft.com/office/powerpoint/2010/main" val="608928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F20A77-E0FD-470D-97B5-BF2E7E4ADC06}"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FDA5-7D8C-4AA6-B3B0-ED709A7F7B56}"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539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F20A77-E0FD-470D-97B5-BF2E7E4ADC06}"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FDA5-7D8C-4AA6-B3B0-ED709A7F7B56}"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766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F20A77-E0FD-470D-97B5-BF2E7E4ADC06}" type="datetimeFigureOut">
              <a:rPr lang="en-US" smtClean="0"/>
              <a:t>5/8/2020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8AFDA5-7D8C-4AA6-B3B0-ED709A7F7B56}" type="slidenum">
              <a:rPr lang="en-US" smtClean="0"/>
              <a:t>‹#›</a:t>
            </a:fld>
            <a:endParaRPr lang="en-US"/>
          </a:p>
        </p:txBody>
      </p:sp>
    </p:spTree>
    <p:extLst>
      <p:ext uri="{BB962C8B-B14F-4D97-AF65-F5344CB8AC3E}">
        <p14:creationId xmlns:p14="http://schemas.microsoft.com/office/powerpoint/2010/main" val="446470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8F20A77-E0FD-470D-97B5-BF2E7E4ADC06}"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FDA5-7D8C-4AA6-B3B0-ED709A7F7B56}"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7278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8F20A77-E0FD-470D-97B5-BF2E7E4ADC06}"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FDA5-7D8C-4AA6-B3B0-ED709A7F7B56}" type="slidenum">
              <a:rPr lang="en-US" smtClean="0"/>
              <a:t>‹#›</a:t>
            </a:fld>
            <a:endParaRPr lang="en-US"/>
          </a:p>
        </p:txBody>
      </p:sp>
    </p:spTree>
    <p:extLst>
      <p:ext uri="{BB962C8B-B14F-4D97-AF65-F5344CB8AC3E}">
        <p14:creationId xmlns:p14="http://schemas.microsoft.com/office/powerpoint/2010/main" val="2958194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8F20A77-E0FD-470D-97B5-BF2E7E4ADC06}" type="datetimeFigureOut">
              <a:rPr lang="en-US" smtClean="0"/>
              <a:t>5/8/2020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8AFDA5-7D8C-4AA6-B3B0-ED709A7F7B56}" type="slidenum">
              <a:rPr lang="en-US" smtClean="0"/>
              <a:t>‹#›</a:t>
            </a:fld>
            <a:endParaRPr lang="en-US"/>
          </a:p>
        </p:txBody>
      </p:sp>
    </p:spTree>
    <p:extLst>
      <p:ext uri="{BB962C8B-B14F-4D97-AF65-F5344CB8AC3E}">
        <p14:creationId xmlns:p14="http://schemas.microsoft.com/office/powerpoint/2010/main" val="30347757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New%20Microsoft%20Word%20Document.doc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andwritten/1.jpeg" TargetMode="External"/><Relationship Id="rId2" Type="http://schemas.openxmlformats.org/officeDocument/2006/relationships/hyperlink" Target="handwritten/3.jpeg" TargetMode="External"/><Relationship Id="rId1" Type="http://schemas.openxmlformats.org/officeDocument/2006/relationships/slideLayout" Target="../slideLayouts/slideLayout7.xml"/><Relationship Id="rId4" Type="http://schemas.openxmlformats.org/officeDocument/2006/relationships/hyperlink" Target="handwritten/2.jpe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a:t> </a:t>
            </a:r>
            <a:r>
              <a:rPr lang="en-US" dirty="0" smtClean="0"/>
              <a:t>Testing </a:t>
            </a:r>
            <a:r>
              <a:rPr lang="en-US" dirty="0"/>
              <a:t>and Testability 	</a:t>
            </a:r>
          </a:p>
        </p:txBody>
      </p:sp>
      <p:sp>
        <p:nvSpPr>
          <p:cNvPr id="3" name="Subtitle 2"/>
          <p:cNvSpPr>
            <a:spLocks noGrp="1"/>
          </p:cNvSpPr>
          <p:nvPr>
            <p:ph type="subTitle" idx="1"/>
          </p:nvPr>
        </p:nvSpPr>
        <p:spPr>
          <a:xfrm>
            <a:off x="5915890" y="3602038"/>
            <a:ext cx="5486401" cy="1655762"/>
          </a:xfrm>
        </p:spPr>
        <p:txBody>
          <a:bodyPr/>
          <a:lstStyle/>
          <a:p>
            <a:r>
              <a:rPr lang="en-US" dirty="0" smtClean="0"/>
              <a:t>P.RAJESH</a:t>
            </a:r>
          </a:p>
          <a:p>
            <a:r>
              <a:rPr lang="en-US" dirty="0" smtClean="0"/>
              <a:t>DEPT OF E.C.E</a:t>
            </a:r>
          </a:p>
          <a:p>
            <a:r>
              <a:rPr lang="en-US" dirty="0" smtClean="0"/>
              <a:t>J.N.T.U.A C.E.A</a:t>
            </a:r>
            <a:endParaRPr lang="en-US" dirty="0"/>
          </a:p>
        </p:txBody>
      </p:sp>
    </p:spTree>
    <p:extLst>
      <p:ext uri="{BB962C8B-B14F-4D97-AF65-F5344CB8AC3E}">
        <p14:creationId xmlns:p14="http://schemas.microsoft.com/office/powerpoint/2010/main" val="4205337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8519"/>
            <a:ext cx="12192000" cy="4505325"/>
          </a:xfrm>
          <a:prstGeom prst="rect">
            <a:avLst/>
          </a:prstGeom>
        </p:spPr>
      </p:pic>
    </p:spTree>
    <p:extLst>
      <p:ext uri="{BB962C8B-B14F-4D97-AF65-F5344CB8AC3E}">
        <p14:creationId xmlns:p14="http://schemas.microsoft.com/office/powerpoint/2010/main" val="3185074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Role of Testing</a:t>
            </a:r>
            <a:endParaRPr lang="en-US" dirty="0"/>
          </a:p>
        </p:txBody>
      </p:sp>
      <p:sp>
        <p:nvSpPr>
          <p:cNvPr id="3" name="Content Placeholder 2"/>
          <p:cNvSpPr>
            <a:spLocks noGrp="1"/>
          </p:cNvSpPr>
          <p:nvPr>
            <p:ph idx="1"/>
          </p:nvPr>
        </p:nvSpPr>
        <p:spPr/>
        <p:txBody>
          <a:bodyPr>
            <a:normAutofit fontScale="85000" lnSpcReduction="20000"/>
          </a:bodyPr>
          <a:lstStyle/>
          <a:p>
            <a:r>
              <a:rPr lang="en-US" dirty="0"/>
              <a:t>If you design a product, fabricate and test it, and it fails the test, then </a:t>
            </a:r>
            <a:r>
              <a:rPr lang="en-US" dirty="0" smtClean="0"/>
              <a:t>there must </a:t>
            </a:r>
            <a:r>
              <a:rPr lang="en-US" dirty="0"/>
              <a:t>be a cause for the failure. </a:t>
            </a:r>
            <a:endParaRPr lang="en-US" dirty="0" smtClean="0"/>
          </a:p>
          <a:p>
            <a:r>
              <a:rPr lang="en-US" dirty="0" smtClean="0"/>
              <a:t>Either </a:t>
            </a:r>
            <a:r>
              <a:rPr lang="en-US" dirty="0"/>
              <a:t>(1) the test was wrong, </a:t>
            </a:r>
            <a:r>
              <a:rPr lang="en-US" dirty="0" smtClean="0"/>
              <a:t>or</a:t>
            </a:r>
          </a:p>
          <a:p>
            <a:pPr marL="0" indent="0">
              <a:buNone/>
            </a:pPr>
            <a:r>
              <a:rPr lang="en-US" dirty="0"/>
              <a:t>	</a:t>
            </a:r>
            <a:r>
              <a:rPr lang="en-US" dirty="0" smtClean="0"/>
              <a:t>   </a:t>
            </a:r>
            <a:r>
              <a:rPr lang="en-US" dirty="0"/>
              <a:t>(2) the </a:t>
            </a:r>
            <a:r>
              <a:rPr lang="en-US" dirty="0" smtClean="0"/>
              <a:t>fabrication process </a:t>
            </a:r>
            <a:r>
              <a:rPr lang="en-US" dirty="0"/>
              <a:t>was faulty, or </a:t>
            </a:r>
            <a:endParaRPr lang="en-US" dirty="0" smtClean="0"/>
          </a:p>
          <a:p>
            <a:pPr marL="0" indent="0">
              <a:buNone/>
            </a:pPr>
            <a:r>
              <a:rPr lang="en-US" dirty="0"/>
              <a:t>	 </a:t>
            </a:r>
            <a:r>
              <a:rPr lang="en-US" dirty="0" smtClean="0"/>
              <a:t>  (</a:t>
            </a:r>
            <a:r>
              <a:rPr lang="en-US" dirty="0"/>
              <a:t>3) the design was incorrect, </a:t>
            </a:r>
            <a:r>
              <a:rPr lang="en-US" dirty="0" smtClean="0"/>
              <a:t>or</a:t>
            </a:r>
          </a:p>
          <a:p>
            <a:pPr marL="0" indent="0">
              <a:buNone/>
            </a:pPr>
            <a:r>
              <a:rPr lang="en-US" dirty="0"/>
              <a:t>	 </a:t>
            </a:r>
            <a:r>
              <a:rPr lang="en-US" dirty="0" smtClean="0"/>
              <a:t>  </a:t>
            </a:r>
            <a:r>
              <a:rPr lang="en-US" dirty="0"/>
              <a:t>(4) the specification had </a:t>
            </a:r>
            <a:r>
              <a:rPr lang="en-US" dirty="0" smtClean="0"/>
              <a:t>a problem</a:t>
            </a:r>
            <a:r>
              <a:rPr lang="en-US" dirty="0"/>
              <a:t>. </a:t>
            </a:r>
            <a:endParaRPr lang="en-US" dirty="0" smtClean="0"/>
          </a:p>
          <a:p>
            <a:pPr marL="0" indent="0">
              <a:buNone/>
            </a:pPr>
            <a:r>
              <a:rPr lang="en-US" dirty="0" smtClean="0"/>
              <a:t>Anything </a:t>
            </a:r>
            <a:r>
              <a:rPr lang="en-US" dirty="0"/>
              <a:t>can go wrong. </a:t>
            </a:r>
            <a:endParaRPr lang="en-US" dirty="0" smtClean="0"/>
          </a:p>
          <a:p>
            <a:pPr marL="0" indent="0">
              <a:buNone/>
            </a:pPr>
            <a:r>
              <a:rPr lang="en-US" dirty="0" smtClean="0"/>
              <a:t>The </a:t>
            </a:r>
            <a:r>
              <a:rPr lang="en-US" dirty="0"/>
              <a:t>role of </a:t>
            </a:r>
            <a:r>
              <a:rPr lang="en-US" i="1" dirty="0"/>
              <a:t>testing </a:t>
            </a:r>
            <a:r>
              <a:rPr lang="en-US" dirty="0"/>
              <a:t>is to detect whether </a:t>
            </a:r>
            <a:r>
              <a:rPr lang="en-US" dirty="0" smtClean="0"/>
              <a:t>something went </a:t>
            </a:r>
            <a:r>
              <a:rPr lang="en-US" dirty="0"/>
              <a:t>wrong and the role of </a:t>
            </a:r>
            <a:r>
              <a:rPr lang="en-US" i="1" dirty="0"/>
              <a:t>diagnosis </a:t>
            </a:r>
            <a:r>
              <a:rPr lang="en-US" dirty="0"/>
              <a:t>is to determine exactly what went wrong, </a:t>
            </a:r>
            <a:r>
              <a:rPr lang="en-US" dirty="0" smtClean="0"/>
              <a:t>and where </a:t>
            </a:r>
            <a:r>
              <a:rPr lang="en-US" dirty="0"/>
              <a:t>the process needs to be altered.</a:t>
            </a:r>
          </a:p>
        </p:txBody>
      </p:sp>
    </p:spTree>
    <p:extLst>
      <p:ext uri="{BB962C8B-B14F-4D97-AF65-F5344CB8AC3E}">
        <p14:creationId xmlns:p14="http://schemas.microsoft.com/office/powerpoint/2010/main" val="3760792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80759" y="327221"/>
            <a:ext cx="7034295" cy="5533252"/>
          </a:xfrm>
          <a:prstGeom prst="rect">
            <a:avLst/>
          </a:prstGeom>
        </p:spPr>
      </p:pic>
      <p:sp>
        <p:nvSpPr>
          <p:cNvPr id="5" name="Rectangle 4"/>
          <p:cNvSpPr/>
          <p:nvPr/>
        </p:nvSpPr>
        <p:spPr>
          <a:xfrm>
            <a:off x="5056911" y="6001485"/>
            <a:ext cx="2867889" cy="369332"/>
          </a:xfrm>
          <a:prstGeom prst="rect">
            <a:avLst/>
          </a:prstGeom>
        </p:spPr>
        <p:txBody>
          <a:bodyPr wrap="square">
            <a:spAutoFit/>
          </a:bodyPr>
          <a:lstStyle/>
          <a:p>
            <a:r>
              <a:rPr lang="en-US" dirty="0">
                <a:latin typeface="Times-Roman"/>
              </a:rPr>
              <a:t>VLSI realization </a:t>
            </a:r>
            <a:r>
              <a:rPr lang="en-US" dirty="0" smtClean="0">
                <a:latin typeface="Times-Roman"/>
              </a:rPr>
              <a:t>process</a:t>
            </a:r>
            <a:endParaRPr lang="en-US" dirty="0"/>
          </a:p>
        </p:txBody>
      </p:sp>
    </p:spTree>
    <p:extLst>
      <p:ext uri="{BB962C8B-B14F-4D97-AF65-F5344CB8AC3E}">
        <p14:creationId xmlns:p14="http://schemas.microsoft.com/office/powerpoint/2010/main" val="27105955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and Analog VLSI Testing</a:t>
            </a:r>
          </a:p>
        </p:txBody>
      </p:sp>
      <p:sp>
        <p:nvSpPr>
          <p:cNvPr id="3" name="Content Placeholder 2"/>
          <p:cNvSpPr>
            <a:spLocks noGrp="1"/>
          </p:cNvSpPr>
          <p:nvPr>
            <p:ph idx="1"/>
          </p:nvPr>
        </p:nvSpPr>
        <p:spPr/>
        <p:txBody>
          <a:bodyPr>
            <a:normAutofit fontScale="92500" lnSpcReduction="10000"/>
          </a:bodyPr>
          <a:lstStyle/>
          <a:p>
            <a:r>
              <a:rPr lang="en-US" dirty="0"/>
              <a:t>The objective of </a:t>
            </a:r>
            <a:r>
              <a:rPr lang="en-US" i="1" dirty="0"/>
              <a:t>design </a:t>
            </a:r>
            <a:r>
              <a:rPr lang="en-US" dirty="0"/>
              <a:t>is to produce data necessary for the next steps of </a:t>
            </a:r>
            <a:r>
              <a:rPr lang="en-US" dirty="0" smtClean="0"/>
              <a:t>fabrication and </a:t>
            </a:r>
            <a:r>
              <a:rPr lang="en-US" dirty="0"/>
              <a:t>testing</a:t>
            </a:r>
            <a:r>
              <a:rPr lang="en-US" dirty="0" smtClean="0"/>
              <a:t>.</a:t>
            </a:r>
          </a:p>
          <a:p>
            <a:r>
              <a:rPr lang="en-US" dirty="0" smtClean="0"/>
              <a:t> </a:t>
            </a:r>
            <a:r>
              <a:rPr lang="en-US" dirty="0"/>
              <a:t>Design has several stages</a:t>
            </a:r>
            <a:r>
              <a:rPr lang="en-US" dirty="0" smtClean="0"/>
              <a:t>.</a:t>
            </a:r>
          </a:p>
          <a:p>
            <a:r>
              <a:rPr lang="en-US" dirty="0" smtClean="0"/>
              <a:t> </a:t>
            </a:r>
            <a:r>
              <a:rPr lang="en-US" dirty="0"/>
              <a:t>The first, known as </a:t>
            </a:r>
            <a:r>
              <a:rPr lang="en-US" b="1" i="1" dirty="0"/>
              <a:t>architectural </a:t>
            </a:r>
            <a:r>
              <a:rPr lang="en-US" b="1" i="1" dirty="0" smtClean="0"/>
              <a:t>design</a:t>
            </a:r>
            <a:r>
              <a:rPr lang="en-US" dirty="0" smtClean="0"/>
              <a:t>, produces </a:t>
            </a:r>
            <a:r>
              <a:rPr lang="en-US" dirty="0"/>
              <a:t>a system-level structure of realizable blocks to implement the </a:t>
            </a:r>
            <a:r>
              <a:rPr lang="en-US" dirty="0" smtClean="0"/>
              <a:t>functional specification.</a:t>
            </a:r>
          </a:p>
          <a:p>
            <a:r>
              <a:rPr lang="en-US" dirty="0" smtClean="0"/>
              <a:t> </a:t>
            </a:r>
            <a:r>
              <a:rPr lang="en-US" dirty="0"/>
              <a:t>The second, called </a:t>
            </a:r>
            <a:r>
              <a:rPr lang="en-US" b="1" i="1" dirty="0"/>
              <a:t>logic design</a:t>
            </a:r>
            <a:r>
              <a:rPr lang="en-US" dirty="0"/>
              <a:t>, further decomposes blocks into </a:t>
            </a:r>
            <a:r>
              <a:rPr lang="en-US" dirty="0" smtClean="0"/>
              <a:t>logic gates</a:t>
            </a:r>
            <a:r>
              <a:rPr lang="en-US" dirty="0"/>
              <a:t>. </a:t>
            </a:r>
            <a:endParaRPr lang="en-US" dirty="0" smtClean="0"/>
          </a:p>
          <a:p>
            <a:r>
              <a:rPr lang="en-US" dirty="0" smtClean="0"/>
              <a:t>Finally</a:t>
            </a:r>
            <a:r>
              <a:rPr lang="en-US" dirty="0"/>
              <a:t>, the gates are implemented as physical devices (e.g., transistors) </a:t>
            </a:r>
            <a:r>
              <a:rPr lang="en-US" dirty="0" smtClean="0"/>
              <a:t>and </a:t>
            </a:r>
            <a:r>
              <a:rPr lang="en-US" dirty="0"/>
              <a:t>a chip layout is produced during </a:t>
            </a:r>
            <a:r>
              <a:rPr lang="en-US" b="1" i="1" dirty="0"/>
              <a:t>physical design</a:t>
            </a:r>
            <a:r>
              <a:rPr lang="en-US" i="1" dirty="0"/>
              <a:t>. </a:t>
            </a:r>
            <a:endParaRPr lang="en-US" dirty="0"/>
          </a:p>
        </p:txBody>
      </p:sp>
    </p:spTree>
    <p:extLst>
      <p:ext uri="{BB962C8B-B14F-4D97-AF65-F5344CB8AC3E}">
        <p14:creationId xmlns:p14="http://schemas.microsoft.com/office/powerpoint/2010/main" val="1834942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98764" y="637309"/>
            <a:ext cx="11166763" cy="5805776"/>
          </a:xfrm>
        </p:spPr>
        <p:txBody>
          <a:bodyPr>
            <a:normAutofit/>
          </a:bodyPr>
          <a:lstStyle/>
          <a:p>
            <a:pPr algn="just"/>
            <a:r>
              <a:rPr lang="en-US" dirty="0" smtClean="0"/>
              <a:t>The </a:t>
            </a:r>
            <a:r>
              <a:rPr lang="en-US" dirty="0"/>
              <a:t>physical layout is </a:t>
            </a:r>
            <a:r>
              <a:rPr lang="en-US" dirty="0" smtClean="0"/>
              <a:t>converted into </a:t>
            </a:r>
            <a:r>
              <a:rPr lang="en-US" dirty="0"/>
              <a:t>photo masks that are directly used in the fabrication of silicon VLSI chips.</a:t>
            </a:r>
          </a:p>
          <a:p>
            <a:pPr algn="just"/>
            <a:r>
              <a:rPr lang="en-US" dirty="0"/>
              <a:t>Fabrication consists of processing silicon wafers through a series of steps </a:t>
            </a:r>
            <a:r>
              <a:rPr lang="en-US" dirty="0" smtClean="0"/>
              <a:t>involving photoresist</a:t>
            </a:r>
            <a:r>
              <a:rPr lang="en-US" dirty="0"/>
              <a:t>, exposure through masks, etching, ion implantation, etc</a:t>
            </a:r>
            <a:r>
              <a:rPr lang="en-US" dirty="0" smtClean="0"/>
              <a:t>.</a:t>
            </a:r>
          </a:p>
          <a:p>
            <a:pPr algn="just"/>
            <a:r>
              <a:rPr lang="en-US" dirty="0"/>
              <a:t>Impurities </a:t>
            </a:r>
            <a:r>
              <a:rPr lang="en-US" dirty="0" smtClean="0"/>
              <a:t>and defects </a:t>
            </a:r>
            <a:r>
              <a:rPr lang="en-US" dirty="0"/>
              <a:t>in materials, equipment malfunctions, and human errors are some causes </a:t>
            </a:r>
            <a:r>
              <a:rPr lang="en-US" dirty="0" smtClean="0"/>
              <a:t>of defects</a:t>
            </a:r>
            <a:r>
              <a:rPr lang="en-US" dirty="0"/>
              <a:t>. The likelihood and consequences of defects are the main reasons for testing!</a:t>
            </a:r>
          </a:p>
          <a:p>
            <a:pPr algn="just"/>
            <a:r>
              <a:rPr lang="en-US" dirty="0"/>
              <a:t>Another very important function of testing is the process diagnosis. We </a:t>
            </a:r>
            <a:r>
              <a:rPr lang="en-US" dirty="0" smtClean="0"/>
              <a:t>must find </a:t>
            </a:r>
            <a:r>
              <a:rPr lang="en-US" dirty="0"/>
              <a:t>what went wrong with each faulty chip, be it in fabrication, in design, or </a:t>
            </a:r>
            <a:r>
              <a:rPr lang="en-US" dirty="0" smtClean="0"/>
              <a:t>in testing</a:t>
            </a:r>
            <a:r>
              <a:rPr lang="en-US" dirty="0"/>
              <a:t>. Or, we may have started with unrealizable specifications. </a:t>
            </a:r>
            <a:endParaRPr lang="en-US" dirty="0" smtClean="0"/>
          </a:p>
          <a:p>
            <a:pPr algn="just"/>
            <a:r>
              <a:rPr lang="en-US" dirty="0" smtClean="0"/>
              <a:t>The </a:t>
            </a:r>
            <a:r>
              <a:rPr lang="en-US" dirty="0"/>
              <a:t>faulty </a:t>
            </a:r>
            <a:r>
              <a:rPr lang="en-US" dirty="0" smtClean="0"/>
              <a:t>chip analysis </a:t>
            </a:r>
            <a:r>
              <a:rPr lang="en-US" dirty="0"/>
              <a:t>is called </a:t>
            </a:r>
            <a:r>
              <a:rPr lang="en-US" b="1" i="1" dirty="0"/>
              <a:t>failure mode analysis </a:t>
            </a:r>
            <a:r>
              <a:rPr lang="en-US" dirty="0"/>
              <a:t>(FMA.) FMA uses many different test </a:t>
            </a:r>
            <a:r>
              <a:rPr lang="en-US" dirty="0" smtClean="0"/>
              <a:t>types, including </a:t>
            </a:r>
            <a:r>
              <a:rPr lang="en-US" dirty="0"/>
              <a:t>examination through optical and electron microscopes, to determine </a:t>
            </a:r>
            <a:r>
              <a:rPr lang="en-US" dirty="0" smtClean="0"/>
              <a:t>the failure </a:t>
            </a:r>
            <a:r>
              <a:rPr lang="en-US" dirty="0"/>
              <a:t>cause and fix the process.</a:t>
            </a:r>
          </a:p>
        </p:txBody>
      </p:sp>
    </p:spTree>
    <p:extLst>
      <p:ext uri="{BB962C8B-B14F-4D97-AF65-F5344CB8AC3E}">
        <p14:creationId xmlns:p14="http://schemas.microsoft.com/office/powerpoint/2010/main" val="1919986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37021" y="596178"/>
            <a:ext cx="10931524" cy="5541962"/>
          </a:xfrm>
        </p:spPr>
        <p:txBody>
          <a:bodyPr>
            <a:normAutofit/>
          </a:bodyPr>
          <a:lstStyle/>
          <a:p>
            <a:pPr algn="just"/>
            <a:r>
              <a:rPr lang="en-US" dirty="0"/>
              <a:t>Requirements and specifications are </a:t>
            </a:r>
            <a:r>
              <a:rPr lang="en-US" i="1" dirty="0"/>
              <a:t>audited</a:t>
            </a:r>
            <a:r>
              <a:rPr lang="en-US" dirty="0"/>
              <a:t>, </a:t>
            </a:r>
            <a:r>
              <a:rPr lang="en-US" dirty="0" smtClean="0"/>
              <a:t>design and </a:t>
            </a:r>
            <a:r>
              <a:rPr lang="en-US" dirty="0"/>
              <a:t>tests are </a:t>
            </a:r>
            <a:r>
              <a:rPr lang="en-US" i="1" dirty="0"/>
              <a:t>verified</a:t>
            </a:r>
            <a:r>
              <a:rPr lang="en-US" dirty="0"/>
              <a:t>, and fabricated parts are </a:t>
            </a:r>
            <a:r>
              <a:rPr lang="en-US" i="1" dirty="0"/>
              <a:t>tested</a:t>
            </a:r>
            <a:r>
              <a:rPr lang="en-US" i="1" dirty="0" smtClean="0"/>
              <a:t>.</a:t>
            </a:r>
          </a:p>
          <a:p>
            <a:pPr algn="just"/>
            <a:r>
              <a:rPr lang="en-US" i="1" dirty="0" smtClean="0"/>
              <a:t> </a:t>
            </a:r>
            <a:r>
              <a:rPr lang="en-US" dirty="0"/>
              <a:t>Each testing level </a:t>
            </a:r>
            <a:r>
              <a:rPr lang="en-US" dirty="0" smtClean="0"/>
              <a:t>performs two </a:t>
            </a:r>
            <a:r>
              <a:rPr lang="en-US" dirty="0"/>
              <a:t>functions, and involves different technical personnel. </a:t>
            </a:r>
            <a:endParaRPr lang="en-US" dirty="0" smtClean="0"/>
          </a:p>
          <a:p>
            <a:pPr lvl="1" algn="just"/>
            <a:r>
              <a:rPr lang="en-US" dirty="0" smtClean="0"/>
              <a:t>The </a:t>
            </a:r>
            <a:r>
              <a:rPr lang="en-US" dirty="0"/>
              <a:t>first function </a:t>
            </a:r>
            <a:r>
              <a:rPr lang="en-US" dirty="0" smtClean="0"/>
              <a:t>ascertains that </a:t>
            </a:r>
            <a:r>
              <a:rPr lang="en-US" dirty="0"/>
              <a:t>the work still conforms to the objectives of previous levels and </a:t>
            </a:r>
            <a:r>
              <a:rPr lang="en-US" dirty="0" smtClean="0"/>
              <a:t>meets customer </a:t>
            </a:r>
            <a:r>
              <a:rPr lang="en-US" dirty="0"/>
              <a:t>requirements. </a:t>
            </a:r>
            <a:endParaRPr lang="en-US" dirty="0" smtClean="0"/>
          </a:p>
          <a:p>
            <a:pPr lvl="1" algn="just"/>
            <a:r>
              <a:rPr lang="en-US" dirty="0" smtClean="0"/>
              <a:t>The </a:t>
            </a:r>
            <a:r>
              <a:rPr lang="en-US" dirty="0"/>
              <a:t>second ascertains that things have been done </a:t>
            </a:r>
            <a:r>
              <a:rPr lang="en-US" dirty="0" smtClean="0"/>
              <a:t>according to </a:t>
            </a:r>
            <a:r>
              <a:rPr lang="en-US" dirty="0"/>
              <a:t>the capabilities of the later process levels. </a:t>
            </a:r>
            <a:endParaRPr lang="en-US" dirty="0" smtClean="0"/>
          </a:p>
          <a:p>
            <a:pPr algn="just"/>
            <a:r>
              <a:rPr lang="en-US" dirty="0" smtClean="0"/>
              <a:t>For </a:t>
            </a:r>
            <a:r>
              <a:rPr lang="en-US" dirty="0"/>
              <a:t>example, verification of </a:t>
            </a:r>
            <a:r>
              <a:rPr lang="en-US" dirty="0" smtClean="0"/>
              <a:t>design and </a:t>
            </a:r>
            <a:r>
              <a:rPr lang="en-US" dirty="0"/>
              <a:t>test procedures should ensure that the design meets all functional and </a:t>
            </a:r>
            <a:r>
              <a:rPr lang="en-US" dirty="0" smtClean="0"/>
              <a:t>other specifications</a:t>
            </a:r>
            <a:r>
              <a:rPr lang="en-US" dirty="0"/>
              <a:t>, and that it is also manufacturable, testable, and repairable.</a:t>
            </a:r>
          </a:p>
        </p:txBody>
      </p:sp>
    </p:spTree>
    <p:extLst>
      <p:ext uri="{BB962C8B-B14F-4D97-AF65-F5344CB8AC3E}">
        <p14:creationId xmlns:p14="http://schemas.microsoft.com/office/powerpoint/2010/main" val="1192705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0436" y="995602"/>
            <a:ext cx="10751127" cy="4241417"/>
          </a:xfrm>
          <a:prstGeom prst="rect">
            <a:avLst/>
          </a:prstGeom>
        </p:spPr>
      </p:pic>
      <p:sp>
        <p:nvSpPr>
          <p:cNvPr id="5" name="Rectangle 4"/>
          <p:cNvSpPr/>
          <p:nvPr/>
        </p:nvSpPr>
        <p:spPr>
          <a:xfrm>
            <a:off x="4123082" y="5710443"/>
            <a:ext cx="3724161" cy="369332"/>
          </a:xfrm>
          <a:prstGeom prst="rect">
            <a:avLst/>
          </a:prstGeom>
        </p:spPr>
        <p:txBody>
          <a:bodyPr wrap="none">
            <a:spAutoFit/>
          </a:bodyPr>
          <a:lstStyle/>
          <a:p>
            <a:r>
              <a:rPr lang="en-US" dirty="0">
                <a:latin typeface="Times-Roman"/>
              </a:rPr>
              <a:t>A realistic VLSI realization process</a:t>
            </a:r>
            <a:endParaRPr lang="en-US" dirty="0"/>
          </a:p>
        </p:txBody>
      </p:sp>
    </p:spTree>
    <p:extLst>
      <p:ext uri="{BB962C8B-B14F-4D97-AF65-F5344CB8AC3E}">
        <p14:creationId xmlns:p14="http://schemas.microsoft.com/office/powerpoint/2010/main" val="1140771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89709" y="609600"/>
            <a:ext cx="10889673" cy="5555674"/>
          </a:xfrm>
        </p:spPr>
        <p:txBody>
          <a:bodyPr>
            <a:normAutofit/>
          </a:bodyPr>
          <a:lstStyle/>
          <a:p>
            <a:pPr algn="just"/>
            <a:r>
              <a:rPr lang="en-US" dirty="0" smtClean="0"/>
              <a:t>Figure is typically an </a:t>
            </a:r>
            <a:r>
              <a:rPr lang="en-US" b="1" i="1" dirty="0"/>
              <a:t>application specific integrated circuit </a:t>
            </a:r>
            <a:r>
              <a:rPr lang="en-US" dirty="0"/>
              <a:t>(ASIC), it applies to many other </a:t>
            </a:r>
            <a:r>
              <a:rPr lang="en-US" dirty="0" smtClean="0"/>
              <a:t>electronic devices </a:t>
            </a:r>
            <a:r>
              <a:rPr lang="en-US" dirty="0"/>
              <a:t>as well. </a:t>
            </a:r>
            <a:endParaRPr lang="en-US" dirty="0" smtClean="0"/>
          </a:p>
          <a:p>
            <a:pPr algn="just"/>
            <a:r>
              <a:rPr lang="en-US" dirty="0" smtClean="0"/>
              <a:t>The </a:t>
            </a:r>
            <a:r>
              <a:rPr lang="en-US" dirty="0"/>
              <a:t>process begins with a dialogue between the customer and </a:t>
            </a:r>
            <a:r>
              <a:rPr lang="en-US" dirty="0" smtClean="0"/>
              <a:t>the marketing </a:t>
            </a:r>
            <a:r>
              <a:rPr lang="en-US" dirty="0"/>
              <a:t>engineer. </a:t>
            </a:r>
            <a:endParaRPr lang="en-US" dirty="0" smtClean="0"/>
          </a:p>
          <a:p>
            <a:pPr algn="just"/>
            <a:r>
              <a:rPr lang="en-US" dirty="0" smtClean="0"/>
              <a:t>As </a:t>
            </a:r>
            <a:r>
              <a:rPr lang="en-US" dirty="0"/>
              <a:t>specifications are prepared, some involvement of those </a:t>
            </a:r>
            <a:r>
              <a:rPr lang="en-US" dirty="0" smtClean="0"/>
              <a:t>responsible for </a:t>
            </a:r>
            <a:r>
              <a:rPr lang="en-US" dirty="0"/>
              <a:t>later activities (design, manufacture, and test) is advisable to </a:t>
            </a:r>
            <a:r>
              <a:rPr lang="en-US" dirty="0" smtClean="0"/>
              <a:t>ensure realizable </a:t>
            </a:r>
            <a:r>
              <a:rPr lang="en-US" dirty="0"/>
              <a:t>specification. </a:t>
            </a:r>
            <a:endParaRPr lang="en-US" dirty="0" smtClean="0"/>
          </a:p>
          <a:p>
            <a:pPr algn="just"/>
            <a:r>
              <a:rPr lang="en-US" dirty="0" smtClean="0"/>
              <a:t>The </a:t>
            </a:r>
            <a:r>
              <a:rPr lang="en-US" dirty="0"/>
              <a:t>systems engineer then begins by constructing an </a:t>
            </a:r>
            <a:r>
              <a:rPr lang="en-US" dirty="0" smtClean="0"/>
              <a:t>architectural block </a:t>
            </a:r>
            <a:r>
              <a:rPr lang="en-US" dirty="0"/>
              <a:t>diagram. </a:t>
            </a:r>
            <a:endParaRPr lang="en-US" dirty="0" smtClean="0"/>
          </a:p>
          <a:p>
            <a:pPr lvl="1" algn="just"/>
            <a:r>
              <a:rPr lang="en-US" dirty="0" smtClean="0"/>
              <a:t>The </a:t>
            </a:r>
            <a:r>
              <a:rPr lang="en-US" dirty="0"/>
              <a:t>architecture is verified by high-level simulation </a:t>
            </a:r>
            <a:r>
              <a:rPr lang="en-US" dirty="0" smtClean="0"/>
              <a:t>and each </a:t>
            </a:r>
            <a:r>
              <a:rPr lang="en-US" dirty="0"/>
              <a:t>block is synthesized at the logic-level. </a:t>
            </a:r>
            <a:endParaRPr lang="en-US" dirty="0" smtClean="0"/>
          </a:p>
          <a:p>
            <a:pPr lvl="1" algn="just"/>
            <a:r>
              <a:rPr lang="en-US" dirty="0" smtClean="0"/>
              <a:t>The </a:t>
            </a:r>
            <a:r>
              <a:rPr lang="en-US" dirty="0"/>
              <a:t>logic circuit is simulated for the </a:t>
            </a:r>
            <a:r>
              <a:rPr lang="en-US" dirty="0" smtClean="0"/>
              <a:t>same </a:t>
            </a:r>
            <a:r>
              <a:rPr lang="en-US" dirty="0"/>
              <a:t>stimuli (often produced by </a:t>
            </a:r>
            <a:r>
              <a:rPr lang="en-US" dirty="0" err="1"/>
              <a:t>testbenches</a:t>
            </a:r>
            <a:r>
              <a:rPr lang="en-US" dirty="0"/>
              <a:t>) as used for the high-level </a:t>
            </a:r>
            <a:r>
              <a:rPr lang="en-US" dirty="0" smtClean="0"/>
              <a:t>simulation.</a:t>
            </a:r>
          </a:p>
          <a:p>
            <a:pPr lvl="1" algn="just"/>
            <a:r>
              <a:rPr lang="en-US" dirty="0"/>
              <a:t>A </a:t>
            </a:r>
            <a:r>
              <a:rPr lang="en-US" i="1" dirty="0" err="1"/>
              <a:t>testbench</a:t>
            </a:r>
            <a:r>
              <a:rPr lang="en-US" i="1" dirty="0"/>
              <a:t> </a:t>
            </a:r>
            <a:r>
              <a:rPr lang="en-US" dirty="0"/>
              <a:t>is hardware description language (HDL) code that, when executed, produces stimuli for the designed circuit Vectors generated by </a:t>
            </a:r>
            <a:r>
              <a:rPr lang="en-US" dirty="0" err="1"/>
              <a:t>testbenches</a:t>
            </a:r>
            <a:r>
              <a:rPr lang="en-US" dirty="0"/>
              <a:t> are compacted or augmented and run through a fault simulator to satisfy some specified fault coverage requirement.</a:t>
            </a:r>
          </a:p>
          <a:p>
            <a:pPr algn="just"/>
            <a:endParaRPr lang="en-US" dirty="0"/>
          </a:p>
        </p:txBody>
      </p:sp>
    </p:spTree>
    <p:extLst>
      <p:ext uri="{BB962C8B-B14F-4D97-AF65-F5344CB8AC3E}">
        <p14:creationId xmlns:p14="http://schemas.microsoft.com/office/powerpoint/2010/main" val="3267719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62000" y="552161"/>
            <a:ext cx="9601200" cy="722457"/>
          </a:xfrm>
        </p:spPr>
        <p:txBody>
          <a:bodyPr>
            <a:normAutofit fontScale="90000"/>
          </a:bodyPr>
          <a:lstStyle/>
          <a:p>
            <a:r>
              <a:rPr lang="en-US" b="1" dirty="0"/>
              <a:t>VLSI Technology Trends Affecting Testing</a:t>
            </a:r>
            <a:endParaRPr lang="en-US" dirty="0"/>
          </a:p>
        </p:txBody>
      </p:sp>
      <p:sp>
        <p:nvSpPr>
          <p:cNvPr id="3" name="Content Placeholder 2"/>
          <p:cNvSpPr>
            <a:spLocks noGrp="1"/>
          </p:cNvSpPr>
          <p:nvPr>
            <p:ph idx="4294967295"/>
          </p:nvPr>
        </p:nvSpPr>
        <p:spPr>
          <a:xfrm>
            <a:off x="762000" y="1176625"/>
            <a:ext cx="10861964" cy="4351338"/>
          </a:xfrm>
        </p:spPr>
        <p:txBody>
          <a:bodyPr/>
          <a:lstStyle/>
          <a:p>
            <a:pPr algn="just"/>
            <a:r>
              <a:rPr lang="en-US" dirty="0"/>
              <a:t>The complexity of VLSI technology has reached the point where we are </a:t>
            </a:r>
            <a:r>
              <a:rPr lang="en-US" dirty="0" smtClean="0"/>
              <a:t>trying to </a:t>
            </a:r>
            <a:r>
              <a:rPr lang="en-US" dirty="0"/>
              <a:t>put 100 million transistors on a single chip, and we are trying to increase </a:t>
            </a:r>
            <a:r>
              <a:rPr lang="en-US" dirty="0" smtClean="0"/>
              <a:t>the on-chip </a:t>
            </a:r>
            <a:r>
              <a:rPr lang="en-US" dirty="0"/>
              <a:t>clock frequency to 1 </a:t>
            </a:r>
            <a:r>
              <a:rPr lang="en-US" i="1" dirty="0"/>
              <a:t>GHz.</a:t>
            </a:r>
            <a:endParaRPr lang="en-US" dirty="0"/>
          </a:p>
        </p:txBody>
      </p:sp>
      <p:pic>
        <p:nvPicPr>
          <p:cNvPr id="4" name="Picture 3"/>
          <p:cNvPicPr>
            <a:picLocks noChangeAspect="1"/>
          </p:cNvPicPr>
          <p:nvPr/>
        </p:nvPicPr>
        <p:blipFill>
          <a:blip r:embed="rId2"/>
          <a:stretch>
            <a:fillRect/>
          </a:stretch>
        </p:blipFill>
        <p:spPr>
          <a:xfrm>
            <a:off x="1059084" y="2375333"/>
            <a:ext cx="9768241" cy="3512848"/>
          </a:xfrm>
          <a:prstGeom prst="rect">
            <a:avLst/>
          </a:prstGeom>
        </p:spPr>
      </p:pic>
    </p:spTree>
    <p:extLst>
      <p:ext uri="{BB962C8B-B14F-4D97-AF65-F5344CB8AC3E}">
        <p14:creationId xmlns:p14="http://schemas.microsoft.com/office/powerpoint/2010/main" val="12258907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72836" y="693161"/>
            <a:ext cx="9601200" cy="554037"/>
          </a:xfrm>
        </p:spPr>
        <p:txBody>
          <a:bodyPr>
            <a:normAutofit fontScale="90000"/>
          </a:bodyPr>
          <a:lstStyle/>
          <a:p>
            <a:r>
              <a:rPr lang="en-US" b="1" dirty="0"/>
              <a:t>Rising Chip Clock </a:t>
            </a:r>
            <a:r>
              <a:rPr lang="en-US" b="1" dirty="0" smtClean="0"/>
              <a:t>Rates</a:t>
            </a:r>
            <a:r>
              <a:rPr lang="en-US" b="1" dirty="0"/>
              <a:t>.</a:t>
            </a:r>
            <a:endParaRPr lang="en-US" dirty="0"/>
          </a:p>
        </p:txBody>
      </p:sp>
      <p:sp>
        <p:nvSpPr>
          <p:cNvPr id="3" name="Content Placeholder 2"/>
          <p:cNvSpPr>
            <a:spLocks noGrp="1"/>
          </p:cNvSpPr>
          <p:nvPr>
            <p:ph idx="4294967295"/>
          </p:nvPr>
        </p:nvSpPr>
        <p:spPr>
          <a:xfrm>
            <a:off x="872836" y="1497301"/>
            <a:ext cx="10515600" cy="4351337"/>
          </a:xfrm>
        </p:spPr>
        <p:txBody>
          <a:bodyPr>
            <a:normAutofit/>
          </a:bodyPr>
          <a:lstStyle/>
          <a:p>
            <a:pPr algn="just"/>
            <a:r>
              <a:rPr lang="en-US" dirty="0"/>
              <a:t>Microprocessors </a:t>
            </a:r>
            <a:r>
              <a:rPr lang="en-US" dirty="0" smtClean="0"/>
              <a:t>represent </a:t>
            </a:r>
            <a:r>
              <a:rPr lang="en-US" dirty="0"/>
              <a:t>the leading edge in the VLSI </a:t>
            </a:r>
            <a:r>
              <a:rPr lang="en-US" dirty="0" smtClean="0"/>
              <a:t>technology</a:t>
            </a:r>
          </a:p>
          <a:p>
            <a:pPr algn="just"/>
            <a:r>
              <a:rPr lang="en-US" dirty="0"/>
              <a:t>The exponentially rising clock rate indicates several changes </a:t>
            </a:r>
            <a:r>
              <a:rPr lang="en-US" dirty="0" smtClean="0"/>
              <a:t>in testing </a:t>
            </a:r>
            <a:r>
              <a:rPr lang="en-US" dirty="0"/>
              <a:t>over the next 10 years</a:t>
            </a:r>
            <a:r>
              <a:rPr lang="en-US" dirty="0" smtClean="0"/>
              <a:t>:</a:t>
            </a:r>
          </a:p>
          <a:p>
            <a:pPr algn="just"/>
            <a:r>
              <a:rPr lang="en-US" dirty="0"/>
              <a:t>1. </a:t>
            </a:r>
            <a:r>
              <a:rPr lang="en-US" b="1" dirty="0"/>
              <a:t>At-Speed Testing. </a:t>
            </a:r>
            <a:r>
              <a:rPr lang="en-US" dirty="0"/>
              <a:t>It has been established that </a:t>
            </a:r>
            <a:r>
              <a:rPr lang="en-US" i="1" dirty="0"/>
              <a:t>stuck-fault </a:t>
            </a:r>
            <a:r>
              <a:rPr lang="en-US" dirty="0"/>
              <a:t>tests are </a:t>
            </a:r>
            <a:r>
              <a:rPr lang="en-US" dirty="0" smtClean="0"/>
              <a:t>more effective </a:t>
            </a:r>
            <a:r>
              <a:rPr lang="en-US" dirty="0"/>
              <a:t>when applied at the circuit’s rated clock </a:t>
            </a:r>
            <a:r>
              <a:rPr lang="en-US" dirty="0" smtClean="0"/>
              <a:t>speed, </a:t>
            </a:r>
            <a:r>
              <a:rPr lang="en-US" dirty="0"/>
              <a:t>rather than </a:t>
            </a:r>
            <a:r>
              <a:rPr lang="en-US" dirty="0" smtClean="0"/>
              <a:t>at </a:t>
            </a:r>
            <a:r>
              <a:rPr lang="en-US" dirty="0"/>
              <a:t>a lower speed. </a:t>
            </a:r>
            <a:endParaRPr lang="en-US" dirty="0" smtClean="0"/>
          </a:p>
          <a:p>
            <a:pPr algn="just"/>
            <a:r>
              <a:rPr lang="en-US" i="1" dirty="0" smtClean="0"/>
              <a:t>Stuck-fault </a:t>
            </a:r>
            <a:r>
              <a:rPr lang="en-US" dirty="0"/>
              <a:t>testing covers all (or most) circuit signals </a:t>
            </a:r>
            <a:r>
              <a:rPr lang="en-US" dirty="0" smtClean="0"/>
              <a:t>assuming that </a:t>
            </a:r>
            <a:r>
              <a:rPr lang="en-US" dirty="0"/>
              <a:t>a faulty signal may be permanently stuck-at logic 0 or 1</a:t>
            </a:r>
            <a:r>
              <a:rPr lang="en-US" dirty="0" smtClean="0"/>
              <a:t>.</a:t>
            </a:r>
          </a:p>
          <a:p>
            <a:pPr algn="just"/>
            <a:r>
              <a:rPr lang="en-US" dirty="0" smtClean="0"/>
              <a:t> </a:t>
            </a:r>
            <a:r>
              <a:rPr lang="en-US" dirty="0"/>
              <a:t>For a </a:t>
            </a:r>
            <a:r>
              <a:rPr lang="en-US" dirty="0" smtClean="0"/>
              <a:t>reliable high-speed </a:t>
            </a:r>
            <a:r>
              <a:rPr lang="en-US" dirty="0"/>
              <a:t>test, the </a:t>
            </a:r>
            <a:r>
              <a:rPr lang="en-US" b="1" i="1" dirty="0"/>
              <a:t>automatic test </a:t>
            </a:r>
            <a:r>
              <a:rPr lang="en-US" b="1" i="1" dirty="0" smtClean="0"/>
              <a:t>equipment </a:t>
            </a:r>
            <a:r>
              <a:rPr lang="en-US" dirty="0"/>
              <a:t>(ATE) must operate as fast </a:t>
            </a:r>
            <a:r>
              <a:rPr lang="en-US" dirty="0" smtClean="0"/>
              <a:t>as, or </a:t>
            </a:r>
            <a:r>
              <a:rPr lang="en-US" dirty="0"/>
              <a:t>faster than, the </a:t>
            </a:r>
            <a:r>
              <a:rPr lang="en-US" b="1" i="1" dirty="0"/>
              <a:t>circuit-under-test </a:t>
            </a:r>
            <a:r>
              <a:rPr lang="en-US" dirty="0"/>
              <a:t>(CUT.)</a:t>
            </a:r>
          </a:p>
        </p:txBody>
      </p:sp>
    </p:spTree>
    <p:extLst>
      <p:ext uri="{BB962C8B-B14F-4D97-AF65-F5344CB8AC3E}">
        <p14:creationId xmlns:p14="http://schemas.microsoft.com/office/powerpoint/2010/main" val="790070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of Syllabus</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..\New Microsoft Word Document.docx</a:t>
            </a:r>
            <a:endParaRPr lang="en-US" dirty="0"/>
          </a:p>
        </p:txBody>
      </p:sp>
    </p:spTree>
    <p:extLst>
      <p:ext uri="{BB962C8B-B14F-4D97-AF65-F5344CB8AC3E}">
        <p14:creationId xmlns:p14="http://schemas.microsoft.com/office/powerpoint/2010/main" val="12509790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86690" y="1019609"/>
            <a:ext cx="10709563" cy="4314392"/>
          </a:xfrm>
        </p:spPr>
        <p:txBody>
          <a:bodyPr>
            <a:normAutofit/>
          </a:bodyPr>
          <a:lstStyle/>
          <a:p>
            <a:pPr algn="just"/>
            <a:r>
              <a:rPr lang="en-US" dirty="0"/>
              <a:t>2. </a:t>
            </a:r>
            <a:r>
              <a:rPr lang="en-US" b="1" dirty="0" smtClean="0"/>
              <a:t>ATE </a:t>
            </a:r>
            <a:r>
              <a:rPr lang="en-US" b="1" i="1" dirty="0"/>
              <a:t>automatic test equipment</a:t>
            </a:r>
            <a:r>
              <a:rPr lang="en-US" b="1" dirty="0" smtClean="0"/>
              <a:t> </a:t>
            </a:r>
            <a:r>
              <a:rPr lang="en-US" b="1" dirty="0"/>
              <a:t>Cost. </a:t>
            </a:r>
            <a:endParaRPr lang="en-US" b="1" dirty="0" smtClean="0"/>
          </a:p>
          <a:p>
            <a:pPr algn="just"/>
            <a:r>
              <a:rPr lang="en-US" dirty="0" smtClean="0"/>
              <a:t>At </a:t>
            </a:r>
            <a:r>
              <a:rPr lang="en-US" dirty="0"/>
              <a:t>the time of </a:t>
            </a:r>
            <a:r>
              <a:rPr lang="en-US" dirty="0" smtClean="0"/>
              <a:t>writing, </a:t>
            </a:r>
            <a:r>
              <a:rPr lang="en-US" dirty="0"/>
              <a:t>a state of the art ATE </a:t>
            </a:r>
            <a:r>
              <a:rPr lang="en-US" dirty="0" smtClean="0"/>
              <a:t>can apply </a:t>
            </a:r>
            <a:r>
              <a:rPr lang="en-US" dirty="0"/>
              <a:t>vectors at a clock rate </a:t>
            </a:r>
            <a:r>
              <a:rPr lang="en-US" dirty="0" smtClean="0"/>
              <a:t>of </a:t>
            </a:r>
            <a:r>
              <a:rPr lang="en-US" dirty="0"/>
              <a:t>1 </a:t>
            </a:r>
            <a:r>
              <a:rPr lang="en-US" dirty="0" smtClean="0"/>
              <a:t>GHz</a:t>
            </a:r>
          </a:p>
          <a:p>
            <a:pPr algn="just"/>
            <a:r>
              <a:rPr lang="en-US" dirty="0"/>
              <a:t>As the development of faster ATE continues, other test methods are </a:t>
            </a:r>
            <a:r>
              <a:rPr lang="en-US" dirty="0" smtClean="0"/>
              <a:t>also emerging</a:t>
            </a:r>
            <a:r>
              <a:rPr lang="en-US" dirty="0"/>
              <a:t>. </a:t>
            </a:r>
            <a:endParaRPr lang="en-US" dirty="0" smtClean="0"/>
          </a:p>
          <a:p>
            <a:pPr algn="just"/>
            <a:r>
              <a:rPr lang="en-US" dirty="0" smtClean="0"/>
              <a:t>An </a:t>
            </a:r>
            <a:r>
              <a:rPr lang="en-US" dirty="0"/>
              <a:t>embedded-ATE </a:t>
            </a:r>
            <a:r>
              <a:rPr lang="en-US" dirty="0" smtClean="0"/>
              <a:t>method, </a:t>
            </a:r>
            <a:r>
              <a:rPr lang="en-US" dirty="0"/>
              <a:t>in which ATE functions such </a:t>
            </a:r>
            <a:r>
              <a:rPr lang="en-US" dirty="0" smtClean="0"/>
              <a:t>as high-speed </a:t>
            </a:r>
            <a:r>
              <a:rPr lang="en-US" dirty="0"/>
              <a:t>vector generation and response analysis are added to the chip </a:t>
            </a:r>
            <a:r>
              <a:rPr lang="en-US" dirty="0" smtClean="0"/>
              <a:t>hardware, have </a:t>
            </a:r>
            <a:r>
              <a:rPr lang="en-US" dirty="0"/>
              <a:t>been proposed. </a:t>
            </a:r>
            <a:endParaRPr lang="en-US" dirty="0" smtClean="0"/>
          </a:p>
          <a:p>
            <a:pPr algn="just"/>
            <a:r>
              <a:rPr lang="en-US" dirty="0" smtClean="0"/>
              <a:t>In </a:t>
            </a:r>
            <a:r>
              <a:rPr lang="en-US" dirty="0"/>
              <a:t>another method, controllable delays are </a:t>
            </a:r>
            <a:r>
              <a:rPr lang="en-US" dirty="0" smtClean="0"/>
              <a:t>inserted in </a:t>
            </a:r>
            <a:r>
              <a:rPr lang="en-US" dirty="0"/>
              <a:t>the chip hardware </a:t>
            </a:r>
            <a:r>
              <a:rPr lang="en-US" dirty="0" smtClean="0"/>
              <a:t> such </a:t>
            </a:r>
            <a:r>
              <a:rPr lang="en-US" dirty="0"/>
              <a:t>that the critical path delay can be measured by </a:t>
            </a:r>
            <a:r>
              <a:rPr lang="en-US" dirty="0" smtClean="0"/>
              <a:t>a slow-speed tester. </a:t>
            </a:r>
            <a:endParaRPr lang="en-US" dirty="0"/>
          </a:p>
        </p:txBody>
      </p:sp>
    </p:spTree>
    <p:extLst>
      <p:ext uri="{BB962C8B-B14F-4D97-AF65-F5344CB8AC3E}">
        <p14:creationId xmlns:p14="http://schemas.microsoft.com/office/powerpoint/2010/main" val="3652431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308" y="639480"/>
            <a:ext cx="10834255" cy="4401205"/>
          </a:xfrm>
          <a:prstGeom prst="rect">
            <a:avLst/>
          </a:prstGeom>
        </p:spPr>
        <p:txBody>
          <a:bodyPr wrap="square">
            <a:spAutoFit/>
          </a:bodyPr>
          <a:lstStyle/>
          <a:p>
            <a:pPr algn="just"/>
            <a:r>
              <a:rPr lang="en-US" sz="2000" b="1" dirty="0" smtClean="0">
                <a:latin typeface="Times-Roman"/>
              </a:rPr>
              <a:t> </a:t>
            </a:r>
            <a:r>
              <a:rPr lang="en-US" sz="2000" b="1" dirty="0">
                <a:solidFill>
                  <a:srgbClr val="FF0000"/>
                </a:solidFill>
                <a:latin typeface="Times-Roman"/>
              </a:rPr>
              <a:t>Automatic Test Equipment</a:t>
            </a:r>
          </a:p>
          <a:p>
            <a:pPr marL="285750" indent="-285750" algn="just">
              <a:buFont typeface="Arial" panose="020B0604020202020204" pitchFamily="34" charset="0"/>
              <a:buChar char="•"/>
            </a:pPr>
            <a:r>
              <a:rPr lang="en-US" sz="2000" dirty="0">
                <a:latin typeface="Times-Roman"/>
              </a:rPr>
              <a:t>The automatic test equipment is an instrument used to apply test patterns to </a:t>
            </a:r>
            <a:r>
              <a:rPr lang="en-US" sz="2000" dirty="0" smtClean="0">
                <a:latin typeface="Times-Roman"/>
              </a:rPr>
              <a:t>a </a:t>
            </a:r>
            <a:r>
              <a:rPr lang="en-US" sz="2000" i="1" dirty="0" smtClean="0">
                <a:latin typeface="Times-Roman"/>
              </a:rPr>
              <a:t>device-under-test </a:t>
            </a:r>
            <a:r>
              <a:rPr lang="en-US" sz="2000" dirty="0">
                <a:latin typeface="Times-Roman"/>
              </a:rPr>
              <a:t>(DUT), analyze the responses from the DUT, and mark the </a:t>
            </a:r>
            <a:r>
              <a:rPr lang="en-US" sz="2000" dirty="0" smtClean="0">
                <a:latin typeface="Times-Roman"/>
              </a:rPr>
              <a:t>DUT as </a:t>
            </a:r>
            <a:r>
              <a:rPr lang="en-US" sz="2000" dirty="0">
                <a:latin typeface="Times-Roman"/>
              </a:rPr>
              <a:t>good or bad. </a:t>
            </a:r>
            <a:endParaRPr lang="en-US" sz="2000" dirty="0" smtClean="0">
              <a:latin typeface="Times-Roman"/>
            </a:endParaRPr>
          </a:p>
          <a:p>
            <a:pPr marL="285750" indent="-285750" algn="just">
              <a:buFont typeface="Arial" panose="020B0604020202020204" pitchFamily="34" charset="0"/>
              <a:buChar char="•"/>
            </a:pP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DUT is also sometimes called the </a:t>
            </a:r>
            <a:r>
              <a:rPr lang="en-US" sz="2000" i="1" dirty="0">
                <a:latin typeface="Times-Roman"/>
              </a:rPr>
              <a:t>circuit-under-test </a:t>
            </a:r>
            <a:r>
              <a:rPr lang="en-US" sz="2000" dirty="0">
                <a:latin typeface="Times-Roman"/>
              </a:rPr>
              <a:t>(CUT.) </a:t>
            </a:r>
            <a:endParaRPr lang="en-US" sz="2000" dirty="0" smtClean="0">
              <a:latin typeface="Times-Roman"/>
            </a:endParaRPr>
          </a:p>
          <a:p>
            <a:pPr marL="285750" indent="-285750" algn="just">
              <a:buFont typeface="Arial" panose="020B0604020202020204" pitchFamily="34" charset="0"/>
              <a:buChar char="•"/>
            </a:pP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ATE </a:t>
            </a:r>
            <a:r>
              <a:rPr lang="en-US" sz="2000" dirty="0">
                <a:latin typeface="Times-Roman"/>
              </a:rPr>
              <a:t>is controlled by a central UNIX work station or PC, and one or more </a:t>
            </a:r>
            <a:r>
              <a:rPr lang="en-US" sz="2000" dirty="0" smtClean="0">
                <a:latin typeface="Times-Roman"/>
              </a:rPr>
              <a:t>additional CPUs </a:t>
            </a:r>
            <a:r>
              <a:rPr lang="en-US" sz="2000" dirty="0">
                <a:latin typeface="Times-Roman"/>
              </a:rPr>
              <a:t>is often built into it to provide housekeeping and data reduction capability</a:t>
            </a:r>
            <a:r>
              <a:rPr lang="en-US" sz="2000" dirty="0" smtClean="0">
                <a:latin typeface="Times-Roman"/>
              </a:rPr>
              <a:t>.</a:t>
            </a:r>
          </a:p>
          <a:p>
            <a:pPr marL="285750" indent="-285750" algn="just">
              <a:buFont typeface="Arial" panose="020B0604020202020204" pitchFamily="34" charset="0"/>
              <a:buChar char="•"/>
            </a:pPr>
            <a:endParaRPr lang="en-US" sz="2000" dirty="0">
              <a:latin typeface="Times-Roman"/>
            </a:endParaRPr>
          </a:p>
          <a:p>
            <a:pPr marL="285750" indent="-285750" algn="just">
              <a:buFont typeface="Arial" panose="020B0604020202020204" pitchFamily="34" charset="0"/>
              <a:buChar char="•"/>
            </a:pPr>
            <a:r>
              <a:rPr lang="en-US" sz="2000" dirty="0">
                <a:latin typeface="Times-Roman"/>
              </a:rPr>
              <a:t>The tester has one or more </a:t>
            </a:r>
            <a:r>
              <a:rPr lang="en-US" sz="2000" i="1" dirty="0">
                <a:latin typeface="Times-Roman"/>
              </a:rPr>
              <a:t>test heads</a:t>
            </a:r>
            <a:r>
              <a:rPr lang="en-US" sz="2000" dirty="0">
                <a:latin typeface="Times-Roman"/>
              </a:rPr>
              <a:t>, which contain buffering electronics local </a:t>
            </a:r>
            <a:r>
              <a:rPr lang="en-US" sz="2000" dirty="0" smtClean="0">
                <a:latin typeface="Times-Roman"/>
              </a:rPr>
              <a:t>to the </a:t>
            </a:r>
            <a:r>
              <a:rPr lang="en-US" sz="2000" dirty="0">
                <a:latin typeface="Times-Roman"/>
              </a:rPr>
              <a:t>DUT, but one mainframe with common instrumentation, power supplies, </a:t>
            </a:r>
            <a:r>
              <a:rPr lang="en-US" sz="2000" dirty="0" smtClean="0">
                <a:latin typeface="Times-Roman"/>
              </a:rPr>
              <a:t>etc. </a:t>
            </a:r>
          </a:p>
          <a:p>
            <a:pPr marL="285750" indent="-285750" algn="just">
              <a:buFont typeface="Arial" panose="020B0604020202020204" pitchFamily="34" charset="0"/>
              <a:buChar char="•"/>
            </a:pP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dirty="0">
                <a:latin typeface="Times-Roman"/>
              </a:rPr>
              <a:t>ATE is connected to external equipment that mechanically handles the </a:t>
            </a:r>
            <a:r>
              <a:rPr lang="en-US" sz="2000" dirty="0" smtClean="0">
                <a:latin typeface="Times-Roman"/>
              </a:rPr>
              <a:t>wafers or </a:t>
            </a:r>
            <a:r>
              <a:rPr lang="en-US" sz="2000" dirty="0">
                <a:latin typeface="Times-Roman"/>
              </a:rPr>
              <a:t>IC packages being tested. </a:t>
            </a:r>
          </a:p>
        </p:txBody>
      </p:sp>
    </p:spTree>
    <p:extLst>
      <p:ext uri="{BB962C8B-B14F-4D97-AF65-F5344CB8AC3E}">
        <p14:creationId xmlns:p14="http://schemas.microsoft.com/office/powerpoint/2010/main" val="314569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23455" y="622734"/>
            <a:ext cx="10918825" cy="5486400"/>
          </a:xfrm>
        </p:spPr>
        <p:txBody>
          <a:bodyPr>
            <a:normAutofit fontScale="92500"/>
          </a:bodyPr>
          <a:lstStyle/>
          <a:p>
            <a:r>
              <a:rPr lang="en-US" dirty="0"/>
              <a:t>3</a:t>
            </a:r>
            <a:r>
              <a:rPr lang="en-US" b="1" dirty="0"/>
              <a:t>. </a:t>
            </a:r>
            <a:r>
              <a:rPr lang="en-US" b="1" dirty="0" smtClean="0"/>
              <a:t>EMI </a:t>
            </a:r>
            <a:r>
              <a:rPr lang="en-US" i="1" dirty="0"/>
              <a:t>electromagnetic interference </a:t>
            </a:r>
            <a:r>
              <a:rPr lang="en-US" i="1" dirty="0" smtClean="0"/>
              <a:t>:</a:t>
            </a:r>
            <a:r>
              <a:rPr lang="en-US" dirty="0" smtClean="0"/>
              <a:t> </a:t>
            </a:r>
            <a:r>
              <a:rPr lang="en-US" dirty="0"/>
              <a:t>A chip operating in the GHz frequency range must be tested </a:t>
            </a:r>
            <a:r>
              <a:rPr lang="en-US" dirty="0" smtClean="0"/>
              <a:t>for </a:t>
            </a:r>
            <a:r>
              <a:rPr lang="en-US" i="1" dirty="0" smtClean="0"/>
              <a:t>electromagnetic</a:t>
            </a:r>
            <a:r>
              <a:rPr lang="en-US" i="1" dirty="0"/>
              <a:t> </a:t>
            </a:r>
            <a:r>
              <a:rPr lang="en-US" i="1" dirty="0" smtClean="0"/>
              <a:t>interference </a:t>
            </a:r>
            <a:r>
              <a:rPr lang="en-US" dirty="0"/>
              <a:t>(EMI</a:t>
            </a:r>
            <a:r>
              <a:rPr lang="en-US" dirty="0" smtClean="0"/>
              <a:t>.)</a:t>
            </a:r>
          </a:p>
          <a:p>
            <a:r>
              <a:rPr lang="en-US" dirty="0" smtClean="0"/>
              <a:t> </a:t>
            </a:r>
            <a:r>
              <a:rPr lang="en-US" dirty="0"/>
              <a:t>This is a problem because inductance in </a:t>
            </a:r>
            <a:r>
              <a:rPr lang="en-US" dirty="0" smtClean="0"/>
              <a:t>the wiring </a:t>
            </a:r>
            <a:r>
              <a:rPr lang="en-US" dirty="0"/>
              <a:t>becomes active at these higher frequencies, whereas it could be </a:t>
            </a:r>
            <a:r>
              <a:rPr lang="en-US" dirty="0" smtClean="0"/>
              <a:t>ignored at </a:t>
            </a:r>
            <a:r>
              <a:rPr lang="en-US" dirty="0"/>
              <a:t>lower frequencies. </a:t>
            </a:r>
            <a:endParaRPr lang="en-US" dirty="0" smtClean="0"/>
          </a:p>
          <a:p>
            <a:pPr marL="0" indent="0">
              <a:buNone/>
            </a:pPr>
            <a:r>
              <a:rPr lang="en-US" dirty="0" smtClean="0"/>
              <a:t>	The </a:t>
            </a:r>
            <a:r>
              <a:rPr lang="en-US" dirty="0"/>
              <a:t>inherent difficulties are: </a:t>
            </a:r>
            <a:endParaRPr lang="en-US" dirty="0" smtClean="0"/>
          </a:p>
          <a:p>
            <a:r>
              <a:rPr lang="en-US" dirty="0" smtClean="0"/>
              <a:t>(</a:t>
            </a:r>
            <a:r>
              <a:rPr lang="en-US" dirty="0"/>
              <a:t>1) Ringing in signal </a:t>
            </a:r>
            <a:r>
              <a:rPr lang="en-US" dirty="0" smtClean="0"/>
              <a:t>transitions along </a:t>
            </a:r>
            <a:r>
              <a:rPr lang="en-US" dirty="0"/>
              <a:t>the wiring, because signal transitions are reflected from the </a:t>
            </a:r>
            <a:r>
              <a:rPr lang="en-US" dirty="0" smtClean="0"/>
              <a:t>ends of </a:t>
            </a:r>
            <a:r>
              <a:rPr lang="en-US" dirty="0"/>
              <a:t>a bus and bounce back to the source, where they are reflected </a:t>
            </a:r>
            <a:r>
              <a:rPr lang="en-US" dirty="0" smtClean="0"/>
              <a:t>again</a:t>
            </a:r>
          </a:p>
          <a:p>
            <a:r>
              <a:rPr lang="en-US" dirty="0" smtClean="0"/>
              <a:t> </a:t>
            </a:r>
            <a:r>
              <a:rPr lang="en-US" dirty="0"/>
              <a:t>(2) </a:t>
            </a:r>
            <a:r>
              <a:rPr lang="en-US" dirty="0" smtClean="0"/>
              <a:t>Interference with </a:t>
            </a:r>
            <a:r>
              <a:rPr lang="en-US" dirty="0"/>
              <a:t>signal propagation through the wiring caused by the </a:t>
            </a:r>
            <a:r>
              <a:rPr lang="en-US" i="1" dirty="0" smtClean="0"/>
              <a:t>dielectric permeability </a:t>
            </a:r>
            <a:r>
              <a:rPr lang="en-US" dirty="0"/>
              <a:t>and the </a:t>
            </a:r>
            <a:r>
              <a:rPr lang="en-US" i="1" dirty="0"/>
              <a:t>dielectric permittivity </a:t>
            </a:r>
            <a:r>
              <a:rPr lang="en-US" dirty="0"/>
              <a:t>of the chip package; </a:t>
            </a:r>
            <a:r>
              <a:rPr lang="en-US" dirty="0" smtClean="0"/>
              <a:t>and</a:t>
            </a:r>
          </a:p>
          <a:p>
            <a:r>
              <a:rPr lang="en-US" dirty="0" smtClean="0"/>
              <a:t> </a:t>
            </a:r>
            <a:r>
              <a:rPr lang="en-US" dirty="0"/>
              <a:t>(3) </a:t>
            </a:r>
            <a:r>
              <a:rPr lang="en-US" dirty="0" smtClean="0"/>
              <a:t>Delay testing </a:t>
            </a:r>
            <a:r>
              <a:rPr lang="en-US" dirty="0"/>
              <a:t>of paths requires propagation of sharp signal transitions, </a:t>
            </a:r>
            <a:r>
              <a:rPr lang="en-US" dirty="0" smtClean="0"/>
              <a:t>resulting in </a:t>
            </a:r>
            <a:r>
              <a:rPr lang="en-US" dirty="0"/>
              <a:t>high-frequency currents through interconnects, causing radiation coupling.</a:t>
            </a:r>
          </a:p>
          <a:p>
            <a:r>
              <a:rPr lang="en-US" i="1" dirty="0"/>
              <a:t>Delay testing </a:t>
            </a:r>
            <a:r>
              <a:rPr lang="en-US" dirty="0"/>
              <a:t>is necessary, because many factors may delay a signal </a:t>
            </a:r>
            <a:r>
              <a:rPr lang="en-US" dirty="0" smtClean="0"/>
              <a:t>propagating along </a:t>
            </a:r>
            <a:r>
              <a:rPr lang="en-US" dirty="0"/>
              <a:t>a path. We must also test the chip interconnect carefully </a:t>
            </a:r>
            <a:r>
              <a:rPr lang="en-US" dirty="0" smtClean="0"/>
              <a:t>for radiation </a:t>
            </a:r>
            <a:r>
              <a:rPr lang="en-US" dirty="0"/>
              <a:t>noise induced errors.</a:t>
            </a:r>
          </a:p>
        </p:txBody>
      </p:sp>
    </p:spTree>
    <p:extLst>
      <p:ext uri="{BB962C8B-B14F-4D97-AF65-F5344CB8AC3E}">
        <p14:creationId xmlns:p14="http://schemas.microsoft.com/office/powerpoint/2010/main" val="6157694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92727" y="756372"/>
            <a:ext cx="10709564" cy="5422755"/>
          </a:xfrm>
        </p:spPr>
        <p:txBody>
          <a:bodyPr>
            <a:normAutofit/>
          </a:bodyPr>
          <a:lstStyle/>
          <a:p>
            <a:pPr algn="just"/>
            <a:r>
              <a:rPr lang="en-US" b="1" dirty="0"/>
              <a:t>Increasing Transistor Density. </a:t>
            </a:r>
            <a:r>
              <a:rPr lang="en-US" dirty="0"/>
              <a:t>Transistor feature sizes on a VLSI chip </a:t>
            </a:r>
            <a:r>
              <a:rPr lang="en-US" dirty="0" smtClean="0"/>
              <a:t>reduce roughly </a:t>
            </a:r>
            <a:r>
              <a:rPr lang="en-US" dirty="0"/>
              <a:t>by 10.5% per year, resulting in a transistor density increase of </a:t>
            </a:r>
            <a:r>
              <a:rPr lang="en-US" dirty="0" smtClean="0"/>
              <a:t>roughly 22.1</a:t>
            </a:r>
            <a:r>
              <a:rPr lang="en-US" dirty="0"/>
              <a:t>% every year. </a:t>
            </a:r>
            <a:endParaRPr lang="en-US" dirty="0" smtClean="0"/>
          </a:p>
          <a:p>
            <a:pPr algn="just"/>
            <a:r>
              <a:rPr lang="en-US" dirty="0" smtClean="0"/>
              <a:t>An </a:t>
            </a:r>
            <a:r>
              <a:rPr lang="en-US" dirty="0"/>
              <a:t>almost equal amount of increase is provided by wafer and </a:t>
            </a:r>
            <a:r>
              <a:rPr lang="en-US" dirty="0" smtClean="0"/>
              <a:t>chip size </a:t>
            </a:r>
            <a:r>
              <a:rPr lang="en-US" dirty="0"/>
              <a:t>increases and circuit design and process </a:t>
            </a:r>
            <a:r>
              <a:rPr lang="en-US" dirty="0" smtClean="0"/>
              <a:t>innovations</a:t>
            </a:r>
          </a:p>
          <a:p>
            <a:pPr marL="0" indent="0" algn="just">
              <a:buNone/>
            </a:pPr>
            <a:r>
              <a:rPr lang="en-US" dirty="0" smtClean="0"/>
              <a:t>	1</a:t>
            </a:r>
            <a:r>
              <a:rPr lang="en-US" dirty="0"/>
              <a:t>. </a:t>
            </a:r>
            <a:r>
              <a:rPr lang="en-US" b="1" i="1" dirty="0"/>
              <a:t>Test complexity</a:t>
            </a:r>
            <a:r>
              <a:rPr lang="en-US" i="1" dirty="0"/>
              <a:t>. </a:t>
            </a:r>
            <a:r>
              <a:rPr lang="en-US" dirty="0"/>
              <a:t>Testing difficulty increases as the transistor density </a:t>
            </a:r>
            <a:r>
              <a:rPr lang="en-US" dirty="0" smtClean="0"/>
              <a:t>increases. </a:t>
            </a:r>
          </a:p>
          <a:p>
            <a:pPr marL="0" indent="0" algn="just">
              <a:buNone/>
            </a:pPr>
            <a:r>
              <a:rPr lang="en-US" dirty="0"/>
              <a:t>	</a:t>
            </a:r>
            <a:r>
              <a:rPr lang="en-US" dirty="0" smtClean="0"/>
              <a:t>This </a:t>
            </a:r>
            <a:r>
              <a:rPr lang="en-US" dirty="0"/>
              <a:t>occurs because the internal chip modules (particularly embedded </a:t>
            </a:r>
            <a:r>
              <a:rPr lang="en-US" dirty="0" smtClean="0"/>
              <a:t>memories) become </a:t>
            </a:r>
            <a:r>
              <a:rPr lang="en-US" dirty="0"/>
              <a:t>increasingly difficult to access. Also, test patterns for </a:t>
            </a:r>
            <a:r>
              <a:rPr lang="en-US" dirty="0" smtClean="0"/>
              <a:t>subassemblies on </a:t>
            </a:r>
            <a:r>
              <a:rPr lang="en-US" dirty="0"/>
              <a:t>the chip interfere with each other, due to the need to observe </a:t>
            </a:r>
            <a:r>
              <a:rPr lang="en-US" dirty="0" smtClean="0"/>
              <a:t>subassembly.</a:t>
            </a:r>
          </a:p>
          <a:p>
            <a:pPr marL="0" indent="0" algn="just">
              <a:buNone/>
            </a:pPr>
            <a:r>
              <a:rPr lang="en-US" dirty="0" smtClean="0"/>
              <a:t> </a:t>
            </a:r>
            <a:r>
              <a:rPr lang="en-US" i="1" dirty="0" smtClean="0"/>
              <a:t>A </a:t>
            </a:r>
            <a:r>
              <a:rPr lang="en-US" dirty="0"/>
              <a:t>through </a:t>
            </a:r>
            <a:r>
              <a:rPr lang="en-US" dirty="0" smtClean="0"/>
              <a:t>sub-assembly</a:t>
            </a:r>
          </a:p>
          <a:p>
            <a:pPr marL="0" indent="0" algn="just">
              <a:buNone/>
            </a:pPr>
            <a:r>
              <a:rPr lang="en-US" dirty="0" smtClean="0"/>
              <a:t> </a:t>
            </a:r>
            <a:r>
              <a:rPr lang="en-US" i="1" dirty="0"/>
              <a:t>B </a:t>
            </a:r>
            <a:r>
              <a:rPr lang="en-US" dirty="0"/>
              <a:t>while </a:t>
            </a:r>
            <a:r>
              <a:rPr lang="en-US" dirty="0" smtClean="0"/>
              <a:t>stimulating</a:t>
            </a:r>
          </a:p>
          <a:p>
            <a:pPr marL="0" indent="0" algn="just">
              <a:buNone/>
            </a:pPr>
            <a:r>
              <a:rPr lang="en-US" dirty="0" smtClean="0"/>
              <a:t> </a:t>
            </a:r>
            <a:r>
              <a:rPr lang="en-US" dirty="0"/>
              <a:t>both sub-assemblies </a:t>
            </a:r>
            <a:r>
              <a:rPr lang="en-US" i="1" dirty="0" smtClean="0"/>
              <a:t>A </a:t>
            </a:r>
            <a:r>
              <a:rPr lang="en-US" dirty="0" smtClean="0"/>
              <a:t>and </a:t>
            </a:r>
            <a:r>
              <a:rPr lang="en-US" i="1" dirty="0"/>
              <a:t>B </a:t>
            </a:r>
            <a:r>
              <a:rPr lang="en-US" dirty="0"/>
              <a:t>from circuit inputs. </a:t>
            </a:r>
          </a:p>
        </p:txBody>
      </p:sp>
    </p:spTree>
    <p:extLst>
      <p:ext uri="{BB962C8B-B14F-4D97-AF65-F5344CB8AC3E}">
        <p14:creationId xmlns:p14="http://schemas.microsoft.com/office/powerpoint/2010/main" val="1023622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85800" y="794385"/>
            <a:ext cx="10881360" cy="3319463"/>
          </a:xfrm>
        </p:spPr>
        <p:txBody>
          <a:bodyPr>
            <a:normAutofit/>
          </a:bodyPr>
          <a:lstStyle/>
          <a:p>
            <a:pPr marL="0" indent="0">
              <a:buNone/>
            </a:pPr>
            <a:r>
              <a:rPr lang="en-US" sz="2200" b="1" i="1" dirty="0" smtClean="0">
                <a:latin typeface="Times New Roman" panose="02020603050405020304" pitchFamily="18" charset="0"/>
                <a:cs typeface="Times New Roman" panose="02020603050405020304" pitchFamily="18" charset="0"/>
              </a:rPr>
              <a:t>2. Feature </a:t>
            </a:r>
            <a:r>
              <a:rPr lang="en-US" sz="2200" b="1" i="1" dirty="0">
                <a:latin typeface="Times New Roman" panose="02020603050405020304" pitchFamily="18" charset="0"/>
                <a:cs typeface="Times New Roman" panose="02020603050405020304" pitchFamily="18" charset="0"/>
              </a:rPr>
              <a:t>scaling and power dissipation. </a:t>
            </a:r>
            <a:r>
              <a:rPr lang="en-US" sz="2200" dirty="0">
                <a:latin typeface="Times New Roman" panose="02020603050405020304" pitchFamily="18" charset="0"/>
                <a:cs typeface="Times New Roman" panose="02020603050405020304" pitchFamily="18" charset="0"/>
              </a:rPr>
              <a:t>The </a:t>
            </a:r>
            <a:r>
              <a:rPr lang="en-US" sz="2200" i="1" dirty="0">
                <a:latin typeface="Times New Roman" panose="02020603050405020304" pitchFamily="18" charset="0"/>
                <a:cs typeface="Times New Roman" panose="02020603050405020304" pitchFamily="18" charset="0"/>
              </a:rPr>
              <a:t>power density </a:t>
            </a:r>
            <a:r>
              <a:rPr lang="en-US" sz="2200" dirty="0">
                <a:latin typeface="Times New Roman" panose="02020603050405020304" pitchFamily="18" charset="0"/>
                <a:cs typeface="Times New Roman" panose="02020603050405020304" pitchFamily="18" charset="0"/>
              </a:rPr>
              <a:t>(power </a:t>
            </a:r>
            <a:r>
              <a:rPr lang="en-US" sz="2200" dirty="0" smtClean="0">
                <a:latin typeface="Times New Roman" panose="02020603050405020304" pitchFamily="18" charset="0"/>
                <a:cs typeface="Times New Roman" panose="02020603050405020304" pitchFamily="18" charset="0"/>
              </a:rPr>
              <a:t>dissipation per </a:t>
            </a:r>
            <a:r>
              <a:rPr lang="en-US" sz="2200" dirty="0">
                <a:latin typeface="Times New Roman" panose="02020603050405020304" pitchFamily="18" charset="0"/>
                <a:cs typeface="Times New Roman" panose="02020603050405020304" pitchFamily="18" charset="0"/>
              </a:rPr>
              <a:t>unit area) of a CMOS chip is given by</a:t>
            </a:r>
          </a:p>
        </p:txBody>
      </p:sp>
      <p:pic>
        <p:nvPicPr>
          <p:cNvPr id="4" name="Picture 3"/>
          <p:cNvPicPr>
            <a:picLocks noChangeAspect="1"/>
          </p:cNvPicPr>
          <p:nvPr/>
        </p:nvPicPr>
        <p:blipFill>
          <a:blip r:embed="rId2"/>
          <a:stretch>
            <a:fillRect/>
          </a:stretch>
        </p:blipFill>
        <p:spPr>
          <a:xfrm>
            <a:off x="1977390" y="1517504"/>
            <a:ext cx="7242810" cy="758771"/>
          </a:xfrm>
          <a:prstGeom prst="rect">
            <a:avLst/>
          </a:prstGeom>
        </p:spPr>
      </p:pic>
      <p:sp>
        <p:nvSpPr>
          <p:cNvPr id="5" name="Rectangle 4"/>
          <p:cNvSpPr/>
          <p:nvPr/>
        </p:nvSpPr>
        <p:spPr>
          <a:xfrm>
            <a:off x="792480" y="2276275"/>
            <a:ext cx="10668000" cy="1323439"/>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where </a:t>
            </a:r>
            <a:r>
              <a:rPr lang="en-US" sz="2000" i="1" dirty="0">
                <a:latin typeface="Times New Roman" panose="02020603050405020304" pitchFamily="18" charset="0"/>
                <a:cs typeface="Times New Roman" panose="02020603050405020304" pitchFamily="18" charset="0"/>
              </a:rPr>
              <a:t>C </a:t>
            </a:r>
            <a:r>
              <a:rPr lang="en-US" sz="2000" dirty="0">
                <a:latin typeface="Times New Roman" panose="02020603050405020304" pitchFamily="18" charset="0"/>
                <a:cs typeface="Times New Roman" panose="02020603050405020304" pitchFamily="18" charset="0"/>
              </a:rPr>
              <a:t>is the combined node capacitance per unit area that is switched </a:t>
            </a:r>
            <a:r>
              <a:rPr lang="en-US" sz="2000" dirty="0" smtClean="0">
                <a:latin typeface="Times New Roman" panose="02020603050405020304" pitchFamily="18" charset="0"/>
                <a:cs typeface="Times New Roman" panose="02020603050405020304" pitchFamily="18" charset="0"/>
              </a:rPr>
              <a:t>per clock cycle,</a:t>
            </a:r>
          </a:p>
          <a:p>
            <a:pPr algn="just"/>
            <a:r>
              <a:rPr lang="en-US" sz="2000" dirty="0" smtClean="0">
                <a:latin typeface="Times New Roman" panose="02020603050405020304" pitchFamily="18" charset="0"/>
                <a:cs typeface="Times New Roman" panose="02020603050405020304" pitchFamily="18" charset="0"/>
              </a:rPr>
              <a:t>VDD </a:t>
            </a:r>
            <a:r>
              <a:rPr lang="en-US" sz="2000" dirty="0">
                <a:latin typeface="Times New Roman" panose="02020603050405020304" pitchFamily="18" charset="0"/>
                <a:cs typeface="Times New Roman" panose="02020603050405020304" pitchFamily="18" charset="0"/>
              </a:rPr>
              <a:t>is the supply voltage, and </a:t>
            </a:r>
            <a:r>
              <a:rPr lang="en-US" sz="2000" i="1" dirty="0">
                <a:latin typeface="Times New Roman" panose="02020603050405020304" pitchFamily="18" charset="0"/>
                <a:cs typeface="Times New Roman" panose="02020603050405020304" pitchFamily="18" charset="0"/>
              </a:rPr>
              <a:t>f </a:t>
            </a:r>
            <a:r>
              <a:rPr lang="en-US" sz="2000" dirty="0">
                <a:latin typeface="Times New Roman" panose="02020603050405020304" pitchFamily="18" charset="0"/>
                <a:cs typeface="Times New Roman" panose="02020603050405020304" pitchFamily="18" charset="0"/>
              </a:rPr>
              <a:t>is the clock frequency.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general, </a:t>
            </a:r>
            <a:r>
              <a:rPr lang="en-US" sz="2000" i="1" dirty="0" smtClean="0">
                <a:latin typeface="Times New Roman" panose="02020603050405020304" pitchFamily="18" charset="0"/>
                <a:cs typeface="Times New Roman" panose="02020603050405020304" pitchFamily="18" charset="0"/>
              </a:rPr>
              <a:t>C </a:t>
            </a:r>
            <a:r>
              <a:rPr lang="en-US" sz="2000" dirty="0">
                <a:latin typeface="Times New Roman" panose="02020603050405020304" pitchFamily="18" charset="0"/>
                <a:cs typeface="Times New Roman" panose="02020603050405020304" pitchFamily="18" charset="0"/>
              </a:rPr>
              <a:t>is proportional to the number of transistors per unit area and the </a:t>
            </a:r>
            <a:r>
              <a:rPr lang="en-US" sz="2000" dirty="0" smtClean="0">
                <a:latin typeface="Times New Roman" panose="02020603050405020304" pitchFamily="18" charset="0"/>
                <a:cs typeface="Times New Roman" panose="02020603050405020304" pitchFamily="18" charset="0"/>
              </a:rPr>
              <a:t>average switching </a:t>
            </a:r>
            <a:r>
              <a:rPr lang="en-US" sz="2000" dirty="0">
                <a:latin typeface="Times New Roman" panose="02020603050405020304" pitchFamily="18" charset="0"/>
                <a:cs typeface="Times New Roman" panose="02020603050405020304" pitchFamily="18" charset="0"/>
              </a:rPr>
              <a:t>probability of signals.</a:t>
            </a:r>
          </a:p>
        </p:txBody>
      </p:sp>
      <p:sp>
        <p:nvSpPr>
          <p:cNvPr id="6" name="Rectangle 5"/>
          <p:cNvSpPr/>
          <p:nvPr/>
        </p:nvSpPr>
        <p:spPr>
          <a:xfrm>
            <a:off x="792480" y="3682805"/>
            <a:ext cx="10668000" cy="2246769"/>
          </a:xfrm>
          <a:prstGeom prst="rect">
            <a:avLst/>
          </a:prstGeom>
        </p:spPr>
        <p:txBody>
          <a:bodyPr wrap="square">
            <a:spAutoFit/>
          </a:bodyPr>
          <a:lstStyle/>
          <a:p>
            <a:pPr algn="just"/>
            <a:r>
              <a:rPr lang="en-US" sz="2000" b="1" i="1" dirty="0" smtClean="0">
                <a:latin typeface="Times New Roman" panose="02020603050405020304" pitchFamily="18" charset="0"/>
                <a:cs typeface="Times New Roman" panose="02020603050405020304" pitchFamily="18" charset="0"/>
              </a:rPr>
              <a:t>3. Current testing</a:t>
            </a:r>
            <a:r>
              <a:rPr lang="en-US" sz="2000" b="1" i="1" dirty="0">
                <a:latin typeface="Times New Roman" panose="02020603050405020304" pitchFamily="18" charset="0"/>
                <a:cs typeface="Times New Roman" panose="02020603050405020304" pitchFamily="18" charset="0"/>
              </a:rPr>
              <a:t>:</a:t>
            </a:r>
            <a:endParaRPr lang="en-US" sz="2000" b="1" i="1"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method is called </a:t>
            </a:r>
            <a:r>
              <a:rPr lang="en-US" sz="2000" dirty="0" smtClean="0">
                <a:latin typeface="Times New Roman" panose="02020603050405020304" pitchFamily="18" charset="0"/>
                <a:cs typeface="Times New Roman" panose="02020603050405020304" pitchFamily="18" charset="0"/>
              </a:rPr>
              <a:t>I</a:t>
            </a:r>
            <a:r>
              <a:rPr lang="en-US" sz="1000" dirty="0" smtClean="0">
                <a:latin typeface="Times New Roman" panose="02020603050405020304" pitchFamily="18" charset="0"/>
                <a:cs typeface="Times New Roman" panose="02020603050405020304" pitchFamily="18" charset="0"/>
              </a:rPr>
              <a:t>DDQ </a:t>
            </a:r>
            <a:r>
              <a:rPr lang="en-US" sz="2000" i="1" dirty="0" smtClean="0">
                <a:latin typeface="Times New Roman" panose="02020603050405020304" pitchFamily="18" charset="0"/>
                <a:cs typeface="Times New Roman" panose="02020603050405020304" pitchFamily="18" charset="0"/>
              </a:rPr>
              <a:t>testing  </a:t>
            </a:r>
            <a:r>
              <a:rPr lang="en-US" sz="2000" dirty="0" smtClean="0">
                <a:latin typeface="Times New Roman" panose="02020603050405020304" pitchFamily="18" charset="0"/>
                <a:cs typeface="Times New Roman" panose="02020603050405020304" pitchFamily="18" charset="0"/>
              </a:rPr>
              <a:t>While </a:t>
            </a:r>
            <a:r>
              <a:rPr lang="en-US" sz="2000" dirty="0">
                <a:latin typeface="Times New Roman" panose="02020603050405020304" pitchFamily="18" charset="0"/>
                <a:cs typeface="Times New Roman" panose="02020603050405020304" pitchFamily="18" charset="0"/>
              </a:rPr>
              <a:t>switching, CMOS circuits exhibit an elevated current in </a:t>
            </a:r>
            <a:r>
              <a:rPr lang="en-US" sz="2000" dirty="0" smtClean="0">
                <a:latin typeface="Times New Roman" panose="02020603050405020304" pitchFamily="18" charset="0"/>
                <a:cs typeface="Times New Roman" panose="02020603050405020304" pitchFamily="18" charset="0"/>
              </a:rPr>
              <a:t>the digital </a:t>
            </a:r>
            <a:r>
              <a:rPr lang="en-US" sz="2000" dirty="0">
                <a:latin typeface="Times New Roman" panose="02020603050405020304" pitchFamily="18" charset="0"/>
                <a:cs typeface="Times New Roman" panose="02020603050405020304" pitchFamily="18" charset="0"/>
              </a:rPr>
              <a:t>logic, which dies out quickly to a small quiescent </a:t>
            </a:r>
            <a:r>
              <a:rPr lang="en-US" sz="2000" dirty="0" smtClean="0">
                <a:latin typeface="Times New Roman" panose="02020603050405020304" pitchFamily="18" charset="0"/>
                <a:cs typeface="Times New Roman" panose="02020603050405020304" pitchFamily="18" charset="0"/>
              </a:rPr>
              <a:t>current (</a:t>
            </a:r>
            <a:r>
              <a:rPr lang="en-US" dirty="0">
                <a:latin typeface="Times New Roman" panose="02020603050405020304" pitchFamily="18" charset="0"/>
                <a:cs typeface="Times New Roman" panose="02020603050405020304" pitchFamily="18" charset="0"/>
              </a:rPr>
              <a:t>I</a:t>
            </a:r>
            <a:r>
              <a:rPr lang="en-US" sz="1000" dirty="0">
                <a:latin typeface="Times New Roman" panose="02020603050405020304" pitchFamily="18" charset="0"/>
                <a:cs typeface="Times New Roman" panose="02020603050405020304" pitchFamily="18" charset="0"/>
              </a:rPr>
              <a:t>DDQ</a:t>
            </a:r>
            <a:r>
              <a:rPr lang="en-US" sz="2000" dirty="0" smtClean="0">
                <a:latin typeface="Times New Roman" panose="02020603050405020304" pitchFamily="18" charset="0"/>
                <a:cs typeface="Times New Roman" panose="02020603050405020304" pitchFamily="18" charset="0"/>
              </a:rPr>
              <a:t>) after the </a:t>
            </a:r>
            <a:r>
              <a:rPr lang="en-US" sz="2000" dirty="0">
                <a:latin typeface="Times New Roman" panose="02020603050405020304" pitchFamily="18" charset="0"/>
                <a:cs typeface="Times New Roman" panose="02020603050405020304" pitchFamily="18" charset="0"/>
              </a:rPr>
              <a:t>gate output settles to a steady state</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Faults, such as transistors stuck-on</a:t>
            </a:r>
            <a:r>
              <a:rPr lang="en-US" sz="2000" dirty="0" smtClean="0">
                <a:latin typeface="Times New Roman" panose="02020603050405020304" pitchFamily="18" charset="0"/>
                <a:cs typeface="Times New Roman" panose="02020603050405020304" pitchFamily="18" charset="0"/>
              </a:rPr>
              <a:t>, shorted </a:t>
            </a:r>
            <a:r>
              <a:rPr lang="en-US" sz="2000" dirty="0">
                <a:latin typeface="Times New Roman" panose="02020603050405020304" pitchFamily="18" charset="0"/>
                <a:cs typeface="Times New Roman" panose="02020603050405020304" pitchFamily="18" charset="0"/>
              </a:rPr>
              <a:t>wires, shorts from transistor gates to drains, etc., elevate the </a:t>
            </a:r>
            <a:r>
              <a:rPr lang="en-US" sz="2000" dirty="0" smtClean="0">
                <a:latin typeface="Times New Roman" panose="02020603050405020304" pitchFamily="18" charset="0"/>
                <a:cs typeface="Times New Roman" panose="02020603050405020304" pitchFamily="18" charset="0"/>
              </a:rPr>
              <a:t>quiescent current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testing </a:t>
            </a:r>
            <a:r>
              <a:rPr lang="en-US" sz="2000" dirty="0">
                <a:latin typeface="Times New Roman" panose="02020603050405020304" pitchFamily="18" charset="0"/>
                <a:cs typeface="Times New Roman" panose="02020603050405020304" pitchFamily="18" charset="0"/>
              </a:rPr>
              <a:t>marks the chip as faulty if the measured </a:t>
            </a:r>
            <a:r>
              <a:rPr lang="en-US" sz="2000" dirty="0" smtClean="0">
                <a:latin typeface="Times New Roman" panose="02020603050405020304" pitchFamily="18" charset="0"/>
                <a:cs typeface="Times New Roman" panose="02020603050405020304" pitchFamily="18" charset="0"/>
              </a:rPr>
              <a:t>quiescent I</a:t>
            </a:r>
            <a:r>
              <a:rPr lang="en-US" sz="1100" dirty="0" smtClean="0">
                <a:latin typeface="Times New Roman" panose="02020603050405020304" pitchFamily="18" charset="0"/>
                <a:cs typeface="Times New Roman" panose="02020603050405020304" pitchFamily="18" charset="0"/>
              </a:rPr>
              <a:t>DDQ</a:t>
            </a:r>
            <a:r>
              <a:rPr lang="en-US" sz="2000" dirty="0" smtClean="0">
                <a:latin typeface="Times New Roman" panose="02020603050405020304" pitchFamily="18" charset="0"/>
                <a:cs typeface="Times New Roman" panose="02020603050405020304" pitchFamily="18" charset="0"/>
              </a:rPr>
              <a:t> current </a:t>
            </a:r>
            <a:r>
              <a:rPr lang="en-US" sz="2000" dirty="0">
                <a:latin typeface="Times New Roman" panose="02020603050405020304" pitchFamily="18" charset="0"/>
                <a:cs typeface="Times New Roman" panose="02020603050405020304" pitchFamily="18" charset="0"/>
              </a:rPr>
              <a:t>through ground busses of the chip exceeds a prespecified threshold.</a:t>
            </a:r>
          </a:p>
        </p:txBody>
      </p:sp>
    </p:spTree>
    <p:extLst>
      <p:ext uri="{BB962C8B-B14F-4D97-AF65-F5344CB8AC3E}">
        <p14:creationId xmlns:p14="http://schemas.microsoft.com/office/powerpoint/2010/main" val="4256564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6600" y="659011"/>
            <a:ext cx="10693400" cy="4893647"/>
          </a:xfrm>
          <a:prstGeom prst="rect">
            <a:avLst/>
          </a:prstGeom>
        </p:spPr>
        <p:txBody>
          <a:bodyPr wrap="square">
            <a:spAutoFit/>
          </a:bodyPr>
          <a:lstStyle/>
          <a:p>
            <a:pPr algn="just"/>
            <a:r>
              <a:rPr lang="en-US" sz="3200" b="1" dirty="0">
                <a:latin typeface="Helvetica-Bold"/>
              </a:rPr>
              <a:t>Integration of Analog and Digital Devices onto One Chip</a:t>
            </a:r>
            <a:r>
              <a:rPr lang="en-US" sz="3200" b="1" dirty="0" smtClean="0">
                <a:latin typeface="Helvetica-Bold"/>
              </a:rPr>
              <a:t>.</a:t>
            </a:r>
          </a:p>
          <a:p>
            <a:pPr algn="just"/>
            <a:r>
              <a:rPr lang="en-US" sz="3200" b="1" dirty="0" smtClean="0">
                <a:latin typeface="Helvetica-Bold"/>
              </a:rPr>
              <a:t> </a:t>
            </a:r>
          </a:p>
          <a:p>
            <a:pPr algn="just"/>
            <a:r>
              <a:rPr lang="en-US" sz="2400" dirty="0">
                <a:latin typeface="Times-Roman"/>
              </a:rPr>
              <a:t>E</a:t>
            </a:r>
            <a:r>
              <a:rPr lang="en-US" sz="2400" dirty="0" smtClean="0">
                <a:latin typeface="Times-Roman"/>
              </a:rPr>
              <a:t>liminating </a:t>
            </a:r>
            <a:r>
              <a:rPr lang="en-US" sz="2400" dirty="0">
                <a:latin typeface="Times-Roman"/>
              </a:rPr>
              <a:t>chip-to-chip delay between an A/D converter </a:t>
            </a:r>
            <a:r>
              <a:rPr lang="en-US" sz="2400" dirty="0" smtClean="0">
                <a:latin typeface="Times-Roman"/>
              </a:rPr>
              <a:t>and the </a:t>
            </a:r>
            <a:r>
              <a:rPr lang="en-US" sz="2400" i="1" dirty="0">
                <a:latin typeface="Times-Italic"/>
              </a:rPr>
              <a:t>digital signal processor </a:t>
            </a:r>
            <a:r>
              <a:rPr lang="en-US" sz="2400" dirty="0">
                <a:latin typeface="Times-Roman"/>
              </a:rPr>
              <a:t>(DSP) that processes the digitized data. When data </a:t>
            </a:r>
            <a:r>
              <a:rPr lang="en-US" sz="2400" dirty="0" smtClean="0">
                <a:latin typeface="Times-Roman"/>
              </a:rPr>
              <a:t>goes between </a:t>
            </a:r>
            <a:r>
              <a:rPr lang="en-US" sz="2400" dirty="0">
                <a:latin typeface="Times-Roman"/>
              </a:rPr>
              <a:t>two chips, the driving chip inserts a delay to amplify and buffer the </a:t>
            </a:r>
            <a:r>
              <a:rPr lang="en-US" sz="2400" dirty="0" smtClean="0">
                <a:latin typeface="Times-Roman"/>
              </a:rPr>
              <a:t>output signals</a:t>
            </a:r>
            <a:r>
              <a:rPr lang="en-US" sz="2400" dirty="0">
                <a:latin typeface="Times-Roman"/>
              </a:rPr>
              <a:t>, and the receiving chip inserts a delay to condition the signals and </a:t>
            </a:r>
            <a:r>
              <a:rPr lang="en-US" sz="2400" dirty="0" smtClean="0">
                <a:latin typeface="Times-Roman"/>
              </a:rPr>
              <a:t>propagate them </a:t>
            </a:r>
            <a:r>
              <a:rPr lang="en-US" sz="2400" dirty="0">
                <a:latin typeface="Times-Roman"/>
              </a:rPr>
              <a:t>through a “lightening arrester” to eliminate voltage surges coming from </a:t>
            </a:r>
            <a:r>
              <a:rPr lang="en-US" sz="2400" dirty="0" smtClean="0">
                <a:latin typeface="Times-Roman"/>
              </a:rPr>
              <a:t>people handling the chip.</a:t>
            </a:r>
          </a:p>
          <a:p>
            <a:pPr algn="just"/>
            <a:endParaRPr lang="en-US" sz="2400" dirty="0" smtClean="0">
              <a:latin typeface="Times-Roman"/>
            </a:endParaRPr>
          </a:p>
          <a:p>
            <a:pPr algn="just"/>
            <a:r>
              <a:rPr lang="en-US" sz="2400" dirty="0" smtClean="0">
                <a:latin typeface="Times-Roman"/>
              </a:rPr>
              <a:t> Integration onto one chip eliminates a significant delay, but brings new </a:t>
            </a:r>
            <a:r>
              <a:rPr lang="en-US" sz="2400" dirty="0">
                <a:latin typeface="Times-Roman"/>
              </a:rPr>
              <a:t>issues of testing mixed-signal circuits on one chip.</a:t>
            </a:r>
            <a:endParaRPr lang="en-US" sz="2400" dirty="0"/>
          </a:p>
        </p:txBody>
      </p:sp>
    </p:spTree>
    <p:extLst>
      <p:ext uri="{BB962C8B-B14F-4D97-AF65-F5344CB8AC3E}">
        <p14:creationId xmlns:p14="http://schemas.microsoft.com/office/powerpoint/2010/main" val="287143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6300" y="654735"/>
            <a:ext cx="10642600" cy="400110"/>
          </a:xfrm>
          <a:prstGeom prst="rect">
            <a:avLst/>
          </a:prstGeom>
        </p:spPr>
        <p:txBody>
          <a:bodyPr wrap="square">
            <a:spAutoFit/>
          </a:bodyPr>
          <a:lstStyle/>
          <a:p>
            <a:pPr algn="ctr"/>
            <a:r>
              <a:rPr lang="en-US" sz="2000" b="1" dirty="0">
                <a:latin typeface="Helvetica-Bold"/>
              </a:rPr>
              <a:t>VLSI TESTING PROCESS </a:t>
            </a:r>
            <a:r>
              <a:rPr lang="en-US" sz="2000" b="1" dirty="0" smtClean="0">
                <a:latin typeface="Helvetica-Bold"/>
              </a:rPr>
              <a:t>AND TEST </a:t>
            </a:r>
            <a:r>
              <a:rPr lang="en-US" sz="2000" b="1" dirty="0">
                <a:latin typeface="Helvetica-Bold"/>
              </a:rPr>
              <a:t>EQUIPMENT</a:t>
            </a:r>
            <a:endParaRPr lang="en-US" sz="2000" dirty="0"/>
          </a:p>
        </p:txBody>
      </p:sp>
      <p:sp>
        <p:nvSpPr>
          <p:cNvPr id="4" name="Rectangle 3"/>
          <p:cNvSpPr/>
          <p:nvPr/>
        </p:nvSpPr>
        <p:spPr>
          <a:xfrm>
            <a:off x="972609" y="1237734"/>
            <a:ext cx="2321982" cy="369332"/>
          </a:xfrm>
          <a:prstGeom prst="rect">
            <a:avLst/>
          </a:prstGeom>
        </p:spPr>
        <p:txBody>
          <a:bodyPr wrap="none">
            <a:spAutoFit/>
          </a:bodyPr>
          <a:lstStyle/>
          <a:p>
            <a:r>
              <a:rPr lang="en-US" b="1" dirty="0">
                <a:latin typeface="Helvetica-Bold"/>
              </a:rPr>
              <a:t>How to Test Chips?</a:t>
            </a:r>
            <a:endParaRPr lang="en-US" dirty="0"/>
          </a:p>
        </p:txBody>
      </p:sp>
      <p:sp>
        <p:nvSpPr>
          <p:cNvPr id="5" name="Rectangle 4"/>
          <p:cNvSpPr/>
          <p:nvPr/>
        </p:nvSpPr>
        <p:spPr>
          <a:xfrm>
            <a:off x="972609" y="1630041"/>
            <a:ext cx="10546291"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Binary patterns (</a:t>
            </a:r>
            <a:r>
              <a:rPr lang="en-US" dirty="0" smtClean="0">
                <a:latin typeface="Times New Roman" panose="02020603050405020304" pitchFamily="18" charset="0"/>
                <a:cs typeface="Times New Roman" panose="02020603050405020304" pitchFamily="18" charset="0"/>
              </a:rPr>
              <a:t>or </a:t>
            </a:r>
            <a:r>
              <a:rPr lang="en-US" i="1" dirty="0" smtClean="0">
                <a:latin typeface="Times New Roman" panose="02020603050405020304" pitchFamily="18" charset="0"/>
                <a:cs typeface="Times New Roman" panose="02020603050405020304" pitchFamily="18" charset="0"/>
              </a:rPr>
              <a:t>test </a:t>
            </a:r>
            <a:r>
              <a:rPr lang="en-US" i="1" dirty="0">
                <a:latin typeface="Times New Roman" panose="02020603050405020304" pitchFamily="18" charset="0"/>
                <a:cs typeface="Times New Roman" panose="02020603050405020304" pitchFamily="18" charset="0"/>
              </a:rPr>
              <a:t>vectors</a:t>
            </a:r>
            <a:r>
              <a:rPr lang="en-US" dirty="0">
                <a:latin typeface="Times New Roman" panose="02020603050405020304" pitchFamily="18" charset="0"/>
                <a:cs typeface="Times New Roman" panose="02020603050405020304" pitchFamily="18" charset="0"/>
              </a:rPr>
              <a:t>) are applied to the inputs of the circuit.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response of the </a:t>
            </a:r>
            <a:r>
              <a:rPr lang="en-US" dirty="0" smtClean="0">
                <a:latin typeface="Times New Roman" panose="02020603050405020304" pitchFamily="18" charset="0"/>
                <a:cs typeface="Times New Roman" panose="02020603050405020304" pitchFamily="18" charset="0"/>
              </a:rPr>
              <a:t>circuit is </a:t>
            </a:r>
            <a:r>
              <a:rPr lang="en-US" dirty="0">
                <a:latin typeface="Times New Roman" panose="02020603050405020304" pitchFamily="18" charset="0"/>
                <a:cs typeface="Times New Roman" panose="02020603050405020304" pitchFamily="18" charset="0"/>
              </a:rPr>
              <a:t>compared with the expected response. The circuit is considered good if </a:t>
            </a:r>
            <a:r>
              <a:rPr lang="en-US" dirty="0" smtClean="0">
                <a:latin typeface="Times New Roman" panose="02020603050405020304" pitchFamily="18" charset="0"/>
                <a:cs typeface="Times New Roman" panose="02020603050405020304" pitchFamily="18" charset="0"/>
              </a:rPr>
              <a:t>the responses </a:t>
            </a:r>
            <a:r>
              <a:rPr lang="en-US" dirty="0">
                <a:latin typeface="Times New Roman" panose="02020603050405020304" pitchFamily="18" charset="0"/>
                <a:cs typeface="Times New Roman" panose="02020603050405020304" pitchFamily="18" charset="0"/>
              </a:rPr>
              <a:t>match. Obviously, the quality of the tested circuit will depend upon </a:t>
            </a:r>
            <a:r>
              <a:rPr lang="en-US" dirty="0" smtClean="0">
                <a:latin typeface="Times New Roman" panose="02020603050405020304" pitchFamily="18" charset="0"/>
                <a:cs typeface="Times New Roman" panose="02020603050405020304" pitchFamily="18" charset="0"/>
              </a:rPr>
              <a:t>the thoroughness </a:t>
            </a:r>
            <a:r>
              <a:rPr lang="en-US" dirty="0">
                <a:latin typeface="Times New Roman" panose="02020603050405020304" pitchFamily="18" charset="0"/>
                <a:cs typeface="Times New Roman" panose="02020603050405020304" pitchFamily="18" charset="0"/>
              </a:rPr>
              <a:t>of the test vectors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3294591" y="3655231"/>
            <a:ext cx="5811309" cy="2292648"/>
          </a:xfrm>
          <a:prstGeom prst="rect">
            <a:avLst/>
          </a:prstGeom>
        </p:spPr>
      </p:pic>
      <p:sp>
        <p:nvSpPr>
          <p:cNvPr id="7" name="Rectangle 6"/>
          <p:cNvSpPr/>
          <p:nvPr/>
        </p:nvSpPr>
        <p:spPr>
          <a:xfrm>
            <a:off x="4445548" y="3244334"/>
            <a:ext cx="2133918" cy="369332"/>
          </a:xfrm>
          <a:prstGeom prst="rect">
            <a:avLst/>
          </a:prstGeom>
        </p:spPr>
        <p:txBody>
          <a:bodyPr wrap="none">
            <a:spAutoFit/>
          </a:bodyPr>
          <a:lstStyle/>
          <a:p>
            <a:r>
              <a:rPr lang="en-US" dirty="0" smtClean="0">
                <a:latin typeface="Times-Roman"/>
              </a:rPr>
              <a:t>Principle </a:t>
            </a:r>
            <a:r>
              <a:rPr lang="en-US" dirty="0">
                <a:latin typeface="Times-Roman"/>
              </a:rPr>
              <a:t>of testing.</a:t>
            </a:r>
          </a:p>
        </p:txBody>
      </p:sp>
    </p:spTree>
    <p:extLst>
      <p:ext uri="{BB962C8B-B14F-4D97-AF65-F5344CB8AC3E}">
        <p14:creationId xmlns:p14="http://schemas.microsoft.com/office/powerpoint/2010/main" val="867479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9221" y="633412"/>
            <a:ext cx="10924743" cy="5725824"/>
          </a:xfrm>
          <a:prstGeom prst="rect">
            <a:avLst/>
          </a:prstGeom>
        </p:spPr>
      </p:pic>
    </p:spTree>
    <p:extLst>
      <p:ext uri="{BB962C8B-B14F-4D97-AF65-F5344CB8AC3E}">
        <p14:creationId xmlns:p14="http://schemas.microsoft.com/office/powerpoint/2010/main" val="44413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000" y="1027034"/>
            <a:ext cx="10896600" cy="1015663"/>
          </a:xfrm>
          <a:prstGeom prst="rect">
            <a:avLst/>
          </a:prstGeom>
        </p:spPr>
        <p:txBody>
          <a:bodyPr wrap="square">
            <a:spAutoFit/>
          </a:bodyPr>
          <a:lstStyle/>
          <a:p>
            <a:r>
              <a:rPr lang="en-US" sz="2000" dirty="0" smtClean="0">
                <a:latin typeface="Times-Roman"/>
              </a:rPr>
              <a:t>VLSI devices are </a:t>
            </a:r>
            <a:r>
              <a:rPr lang="en-US" sz="2000" dirty="0">
                <a:latin typeface="Times-Roman"/>
              </a:rPr>
              <a:t>tested by </a:t>
            </a:r>
            <a:r>
              <a:rPr lang="en-US" sz="2000" i="1" dirty="0">
                <a:latin typeface="Times-Italic"/>
              </a:rPr>
              <a:t>automatic test equipment </a:t>
            </a:r>
            <a:r>
              <a:rPr lang="en-US" sz="2000" dirty="0">
                <a:latin typeface="Times-Roman"/>
              </a:rPr>
              <a:t>(ATE) that performs a variety of </a:t>
            </a:r>
            <a:r>
              <a:rPr lang="en-US" sz="2000" dirty="0" smtClean="0">
                <a:latin typeface="Times-Roman"/>
              </a:rPr>
              <a:t>tests. Modern </a:t>
            </a:r>
            <a:r>
              <a:rPr lang="en-US" sz="2000" dirty="0">
                <a:latin typeface="Times-Roman"/>
              </a:rPr>
              <a:t>ATE is a powerful computer operating under the control of a </a:t>
            </a:r>
            <a:r>
              <a:rPr lang="en-US" sz="2000" i="1" dirty="0">
                <a:latin typeface="Times-Italic"/>
              </a:rPr>
              <a:t>test </a:t>
            </a:r>
            <a:r>
              <a:rPr lang="en-US" sz="2000" i="1" dirty="0" smtClean="0">
                <a:latin typeface="Times-Italic"/>
              </a:rPr>
              <a:t>program </a:t>
            </a:r>
            <a:r>
              <a:rPr lang="en-US" sz="2000" dirty="0" smtClean="0">
                <a:latin typeface="Times-Roman"/>
              </a:rPr>
              <a:t>written </a:t>
            </a:r>
            <a:r>
              <a:rPr lang="en-US" sz="2000" dirty="0">
                <a:latin typeface="Times-Roman"/>
              </a:rPr>
              <a:t>in a high level language. </a:t>
            </a:r>
            <a:endParaRPr lang="en-US" sz="2000" dirty="0"/>
          </a:p>
        </p:txBody>
      </p:sp>
      <p:sp>
        <p:nvSpPr>
          <p:cNvPr id="3" name="Rectangle 2"/>
          <p:cNvSpPr/>
          <p:nvPr/>
        </p:nvSpPr>
        <p:spPr>
          <a:xfrm>
            <a:off x="635000" y="2181196"/>
            <a:ext cx="1984261" cy="369332"/>
          </a:xfrm>
          <a:prstGeom prst="rect">
            <a:avLst/>
          </a:prstGeom>
        </p:spPr>
        <p:txBody>
          <a:bodyPr wrap="none">
            <a:spAutoFit/>
          </a:bodyPr>
          <a:lstStyle/>
          <a:p>
            <a:r>
              <a:rPr lang="en-US" b="1" dirty="0">
                <a:solidFill>
                  <a:srgbClr val="FF0000"/>
                </a:solidFill>
                <a:latin typeface="Helvetica-Bold"/>
              </a:rPr>
              <a:t>Types of Testing</a:t>
            </a:r>
            <a:endParaRPr lang="en-US" dirty="0">
              <a:solidFill>
                <a:srgbClr val="FF0000"/>
              </a:solidFill>
            </a:endParaRPr>
          </a:p>
        </p:txBody>
      </p:sp>
      <p:sp>
        <p:nvSpPr>
          <p:cNvPr id="4" name="Rectangle 3"/>
          <p:cNvSpPr/>
          <p:nvPr/>
        </p:nvSpPr>
        <p:spPr>
          <a:xfrm>
            <a:off x="889000" y="2659679"/>
            <a:ext cx="10642600" cy="369332"/>
          </a:xfrm>
          <a:prstGeom prst="rect">
            <a:avLst/>
          </a:prstGeom>
        </p:spPr>
        <p:txBody>
          <a:bodyPr wrap="square">
            <a:spAutoFit/>
          </a:bodyPr>
          <a:lstStyle/>
          <a:p>
            <a:r>
              <a:rPr lang="en-US" dirty="0">
                <a:latin typeface="Times-Roman"/>
              </a:rPr>
              <a:t>VLSI testing can be classified into four types depending upon the specific </a:t>
            </a:r>
            <a:r>
              <a:rPr lang="en-US" dirty="0" smtClean="0">
                <a:latin typeface="Times-Roman"/>
              </a:rPr>
              <a:t>purpose it </a:t>
            </a:r>
            <a:r>
              <a:rPr lang="en-US" dirty="0">
                <a:latin typeface="Times-Roman"/>
              </a:rPr>
              <a:t>accomplishes</a:t>
            </a:r>
            <a:endParaRPr lang="en-US" dirty="0"/>
          </a:p>
        </p:txBody>
      </p:sp>
      <p:sp>
        <p:nvSpPr>
          <p:cNvPr id="5" name="Rectangle 4"/>
          <p:cNvSpPr/>
          <p:nvPr/>
        </p:nvSpPr>
        <p:spPr>
          <a:xfrm>
            <a:off x="762000" y="3070525"/>
            <a:ext cx="10642600" cy="3139321"/>
          </a:xfrm>
          <a:prstGeom prst="rect">
            <a:avLst/>
          </a:prstGeom>
        </p:spPr>
        <p:txBody>
          <a:bodyPr wrap="square">
            <a:spAutoFit/>
          </a:bodyPr>
          <a:lstStyle/>
          <a:p>
            <a:pPr algn="just"/>
            <a:r>
              <a:rPr lang="en-US" b="1" i="1" dirty="0" smtClean="0">
                <a:solidFill>
                  <a:srgbClr val="FF0000"/>
                </a:solidFill>
                <a:latin typeface="Times-Italic"/>
              </a:rPr>
              <a:t>Characterization:  </a:t>
            </a:r>
            <a:r>
              <a:rPr lang="en-US" dirty="0" smtClean="0">
                <a:latin typeface="Times-Roman"/>
              </a:rPr>
              <a:t>Also </a:t>
            </a:r>
            <a:r>
              <a:rPr lang="en-US" dirty="0">
                <a:latin typeface="Times-Roman"/>
              </a:rPr>
              <a:t>known as </a:t>
            </a:r>
            <a:r>
              <a:rPr lang="en-US" i="1" dirty="0">
                <a:latin typeface="Times-Italic"/>
              </a:rPr>
              <a:t>design debug </a:t>
            </a:r>
            <a:r>
              <a:rPr lang="en-US" dirty="0">
                <a:latin typeface="Times-Roman"/>
              </a:rPr>
              <a:t>or </a:t>
            </a:r>
            <a:r>
              <a:rPr lang="en-US" i="1" dirty="0">
                <a:latin typeface="Times-Italic"/>
              </a:rPr>
              <a:t>verification testing</a:t>
            </a:r>
            <a:r>
              <a:rPr lang="en-US" dirty="0">
                <a:latin typeface="Times-Roman"/>
              </a:rPr>
              <a:t>, </a:t>
            </a:r>
            <a:endParaRPr lang="en-US" dirty="0" smtClean="0">
              <a:latin typeface="Times-Roman"/>
            </a:endParaRPr>
          </a:p>
          <a:p>
            <a:pPr algn="just"/>
            <a:r>
              <a:rPr lang="en-US" dirty="0" smtClean="0">
                <a:latin typeface="Times-Roman"/>
              </a:rPr>
              <a:t>This </a:t>
            </a:r>
            <a:r>
              <a:rPr lang="en-US" dirty="0">
                <a:latin typeface="Times-Roman"/>
              </a:rPr>
              <a:t>form of testing is </a:t>
            </a:r>
            <a:r>
              <a:rPr lang="en-US" dirty="0" smtClean="0">
                <a:latin typeface="Times-Roman"/>
              </a:rPr>
              <a:t>performed on </a:t>
            </a:r>
            <a:r>
              <a:rPr lang="en-US" dirty="0">
                <a:latin typeface="Times-Roman"/>
              </a:rPr>
              <a:t>a new design before it is sent to production</a:t>
            </a:r>
            <a:r>
              <a:rPr lang="en-US" dirty="0" smtClean="0">
                <a:latin typeface="Times-Roman"/>
              </a:rPr>
              <a:t>.</a:t>
            </a:r>
          </a:p>
          <a:p>
            <a:pPr algn="just"/>
            <a:r>
              <a:rPr lang="en-US" dirty="0" smtClean="0">
                <a:latin typeface="Times-Roman"/>
              </a:rPr>
              <a:t>The </a:t>
            </a:r>
            <a:r>
              <a:rPr lang="en-US" dirty="0">
                <a:latin typeface="Times-Roman"/>
              </a:rPr>
              <a:t>purpose is to </a:t>
            </a:r>
            <a:r>
              <a:rPr lang="en-US" dirty="0" smtClean="0">
                <a:latin typeface="Times-Roman"/>
              </a:rPr>
              <a:t>verify that </a:t>
            </a:r>
            <a:r>
              <a:rPr lang="en-US" dirty="0">
                <a:latin typeface="Times-Roman"/>
              </a:rPr>
              <a:t>the design is correct and the device will meet all specifications</a:t>
            </a:r>
            <a:r>
              <a:rPr lang="en-US" dirty="0" smtClean="0">
                <a:latin typeface="Times-Roman"/>
              </a:rPr>
              <a:t>.</a:t>
            </a:r>
          </a:p>
          <a:p>
            <a:pPr algn="just"/>
            <a:r>
              <a:rPr lang="en-US" dirty="0" smtClean="0">
                <a:latin typeface="Times-Roman"/>
              </a:rPr>
              <a:t>Functional tests </a:t>
            </a:r>
            <a:r>
              <a:rPr lang="en-US" dirty="0">
                <a:latin typeface="Times-Roman"/>
              </a:rPr>
              <a:t>are run and comprehensive AC and DC measurements are made. </a:t>
            </a:r>
            <a:endParaRPr lang="en-US" dirty="0" smtClean="0">
              <a:latin typeface="Times-Roman"/>
            </a:endParaRPr>
          </a:p>
          <a:p>
            <a:pPr algn="just"/>
            <a:r>
              <a:rPr lang="en-US" dirty="0" smtClean="0">
                <a:latin typeface="Times-Roman"/>
              </a:rPr>
              <a:t>Probing of internal </a:t>
            </a:r>
            <a:r>
              <a:rPr lang="en-US" dirty="0">
                <a:latin typeface="Times-Roman"/>
              </a:rPr>
              <a:t>nodes of the chip, commonly not done in production testing, may also be</a:t>
            </a:r>
          </a:p>
          <a:p>
            <a:pPr algn="just"/>
            <a:r>
              <a:rPr lang="en-US" dirty="0">
                <a:latin typeface="Times-Roman"/>
              </a:rPr>
              <a:t>required during </a:t>
            </a:r>
            <a:r>
              <a:rPr lang="en-US" dirty="0" smtClean="0">
                <a:latin typeface="Times-Roman"/>
              </a:rPr>
              <a:t>characterization.</a:t>
            </a:r>
          </a:p>
          <a:p>
            <a:pPr algn="just"/>
            <a:r>
              <a:rPr lang="en-US" dirty="0" smtClean="0">
                <a:latin typeface="Times-Roman"/>
              </a:rPr>
              <a:t>Use </a:t>
            </a:r>
            <a:r>
              <a:rPr lang="en-US" dirty="0">
                <a:latin typeface="Times-Roman"/>
              </a:rPr>
              <a:t>of specialized tools such as </a:t>
            </a:r>
            <a:r>
              <a:rPr lang="en-US" i="1" dirty="0">
                <a:latin typeface="Times-Italic"/>
              </a:rPr>
              <a:t>scanning </a:t>
            </a:r>
            <a:r>
              <a:rPr lang="en-US" i="1" dirty="0" smtClean="0">
                <a:latin typeface="Times-Italic"/>
              </a:rPr>
              <a:t>electron microscopes </a:t>
            </a:r>
            <a:r>
              <a:rPr lang="en-US" dirty="0">
                <a:latin typeface="Times-Roman"/>
              </a:rPr>
              <a:t>(SEM) and electron beam testers, and techniques such as </a:t>
            </a:r>
            <a:r>
              <a:rPr lang="en-US" i="1" dirty="0">
                <a:latin typeface="Times-Italic"/>
              </a:rPr>
              <a:t>artificial </a:t>
            </a:r>
            <a:r>
              <a:rPr lang="en-US" i="1" dirty="0" smtClean="0">
                <a:latin typeface="Times-Italic"/>
              </a:rPr>
              <a:t>intelligence </a:t>
            </a:r>
            <a:r>
              <a:rPr lang="en-US" dirty="0" smtClean="0">
                <a:latin typeface="Times-Roman"/>
              </a:rPr>
              <a:t>(AI</a:t>
            </a:r>
            <a:r>
              <a:rPr lang="en-US" dirty="0">
                <a:latin typeface="Times-Roman"/>
              </a:rPr>
              <a:t>) and </a:t>
            </a:r>
            <a:r>
              <a:rPr lang="en-US" i="1" dirty="0">
                <a:latin typeface="Times-Italic"/>
              </a:rPr>
              <a:t>expert systems</a:t>
            </a:r>
            <a:r>
              <a:rPr lang="en-US" dirty="0">
                <a:latin typeface="Times-Roman"/>
              </a:rPr>
              <a:t>, can be effective. </a:t>
            </a:r>
            <a:endParaRPr lang="en-US" dirty="0" smtClean="0">
              <a:latin typeface="Times-Roman"/>
            </a:endParaRPr>
          </a:p>
          <a:p>
            <a:pPr algn="just"/>
            <a:r>
              <a:rPr lang="en-US" dirty="0" smtClean="0">
                <a:latin typeface="Times-Roman"/>
              </a:rPr>
              <a:t>A </a:t>
            </a:r>
            <a:r>
              <a:rPr lang="en-US" i="1" dirty="0">
                <a:latin typeface="Times-Italic"/>
              </a:rPr>
              <a:t>characterization test </a:t>
            </a:r>
            <a:r>
              <a:rPr lang="en-US" dirty="0" smtClean="0">
                <a:latin typeface="Times-Roman"/>
              </a:rPr>
              <a:t>determines the </a:t>
            </a:r>
            <a:r>
              <a:rPr lang="en-US" dirty="0">
                <a:latin typeface="Times-Roman"/>
              </a:rPr>
              <a:t>exact limits of device operating values. We generally test for the worst case, because it is easier to evaluate than average cases and devices passing this test will work for any other conditions. </a:t>
            </a:r>
            <a:endParaRPr lang="en-US" dirty="0"/>
          </a:p>
        </p:txBody>
      </p:sp>
    </p:spTree>
    <p:extLst>
      <p:ext uri="{BB962C8B-B14F-4D97-AF65-F5344CB8AC3E}">
        <p14:creationId xmlns:p14="http://schemas.microsoft.com/office/powerpoint/2010/main" val="2554976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3100" y="591741"/>
            <a:ext cx="10922000" cy="1200329"/>
          </a:xfrm>
          <a:prstGeom prst="rect">
            <a:avLst/>
          </a:prstGeom>
        </p:spPr>
        <p:txBody>
          <a:bodyPr wrap="square">
            <a:spAutoFit/>
          </a:bodyPr>
          <a:lstStyle/>
          <a:p>
            <a:pPr algn="just"/>
            <a:r>
              <a:rPr lang="en-US" dirty="0" smtClean="0">
                <a:latin typeface="Times-Roman"/>
              </a:rPr>
              <a:t>We </a:t>
            </a:r>
            <a:r>
              <a:rPr lang="en-US" dirty="0">
                <a:latin typeface="Times-Roman"/>
              </a:rPr>
              <a:t>do this by selecting a test that results in a </a:t>
            </a:r>
            <a:r>
              <a:rPr lang="en-US" dirty="0" smtClean="0">
                <a:latin typeface="Times-Roman"/>
              </a:rPr>
              <a:t>chip pass/fail </a:t>
            </a:r>
            <a:r>
              <a:rPr lang="en-US" dirty="0">
                <a:latin typeface="Times-Roman"/>
              </a:rPr>
              <a:t>decision. </a:t>
            </a:r>
            <a:endParaRPr lang="en-US" dirty="0" smtClean="0">
              <a:latin typeface="Times-Roman"/>
            </a:endParaRPr>
          </a:p>
          <a:p>
            <a:pPr algn="just"/>
            <a:r>
              <a:rPr lang="en-US" dirty="0" smtClean="0">
                <a:latin typeface="Times-Roman"/>
              </a:rPr>
              <a:t>This </a:t>
            </a:r>
            <a:r>
              <a:rPr lang="en-US" dirty="0">
                <a:latin typeface="Times-Roman"/>
              </a:rPr>
              <a:t>essentially means repetitively applying functional tests and </a:t>
            </a:r>
            <a:r>
              <a:rPr lang="en-US" dirty="0" smtClean="0">
                <a:latin typeface="Times-Roman"/>
              </a:rPr>
              <a:t>measuring various </a:t>
            </a:r>
            <a:r>
              <a:rPr lang="en-US" dirty="0">
                <a:latin typeface="Times-Roman"/>
              </a:rPr>
              <a:t>DC or AC parameters, as we vary different variables such as (</a:t>
            </a:r>
            <a:r>
              <a:rPr lang="en-US" dirty="0" smtClean="0">
                <a:latin typeface="Times-Roman"/>
              </a:rPr>
              <a:t>the supply </a:t>
            </a:r>
            <a:r>
              <a:rPr lang="en-US" dirty="0">
                <a:latin typeface="Times-Roman"/>
              </a:rPr>
              <a:t>voltage.) </a:t>
            </a:r>
            <a:endParaRPr lang="en-US" dirty="0" smtClean="0">
              <a:latin typeface="Times-Roman"/>
            </a:endParaRPr>
          </a:p>
          <a:p>
            <a:pPr algn="just"/>
            <a:r>
              <a:rPr lang="en-US" dirty="0" smtClean="0">
                <a:latin typeface="Times-Roman"/>
              </a:rPr>
              <a:t>This </a:t>
            </a:r>
            <a:r>
              <a:rPr lang="en-US" dirty="0">
                <a:latin typeface="Times-Roman"/>
              </a:rPr>
              <a:t>data is plotted as a </a:t>
            </a:r>
            <a:r>
              <a:rPr lang="en-US" i="1" dirty="0" err="1">
                <a:latin typeface="Times-Italic"/>
              </a:rPr>
              <a:t>Shmoo</a:t>
            </a:r>
            <a:r>
              <a:rPr lang="en-US" i="1" dirty="0">
                <a:latin typeface="Times-Italic"/>
              </a:rPr>
              <a:t> </a:t>
            </a:r>
            <a:r>
              <a:rPr lang="en-US" i="1" dirty="0" smtClean="0">
                <a:latin typeface="Times-Italic"/>
              </a:rPr>
              <a:t>plot.</a:t>
            </a:r>
            <a:endParaRPr lang="en-US" dirty="0"/>
          </a:p>
        </p:txBody>
      </p:sp>
      <p:pic>
        <p:nvPicPr>
          <p:cNvPr id="3" name="Picture 2"/>
          <p:cNvPicPr>
            <a:picLocks noChangeAspect="1"/>
          </p:cNvPicPr>
          <p:nvPr/>
        </p:nvPicPr>
        <p:blipFill>
          <a:blip r:embed="rId2"/>
          <a:stretch>
            <a:fillRect/>
          </a:stretch>
        </p:blipFill>
        <p:spPr>
          <a:xfrm>
            <a:off x="3103417" y="2069069"/>
            <a:ext cx="6636327" cy="3669377"/>
          </a:xfrm>
          <a:prstGeom prst="rect">
            <a:avLst/>
          </a:prstGeom>
        </p:spPr>
      </p:pic>
      <p:sp>
        <p:nvSpPr>
          <p:cNvPr id="4" name="Rectangle 3"/>
          <p:cNvSpPr/>
          <p:nvPr/>
        </p:nvSpPr>
        <p:spPr>
          <a:xfrm>
            <a:off x="5819914" y="5738446"/>
            <a:ext cx="1415772" cy="369332"/>
          </a:xfrm>
          <a:prstGeom prst="rect">
            <a:avLst/>
          </a:prstGeom>
        </p:spPr>
        <p:txBody>
          <a:bodyPr wrap="none">
            <a:spAutoFit/>
          </a:bodyPr>
          <a:lstStyle/>
          <a:p>
            <a:r>
              <a:rPr lang="en-US" dirty="0" err="1">
                <a:latin typeface="Times-Roman"/>
              </a:rPr>
              <a:t>Shmoo</a:t>
            </a:r>
            <a:r>
              <a:rPr lang="en-US" dirty="0">
                <a:latin typeface="Times-Roman"/>
              </a:rPr>
              <a:t> plot.</a:t>
            </a:r>
            <a:endParaRPr lang="en-US" dirty="0"/>
          </a:p>
        </p:txBody>
      </p:sp>
    </p:spTree>
    <p:extLst>
      <p:ext uri="{BB962C8B-B14F-4D97-AF65-F5344CB8AC3E}">
        <p14:creationId xmlns:p14="http://schemas.microsoft.com/office/powerpoint/2010/main" val="732012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58875"/>
          </a:xfrm>
        </p:spPr>
        <p:txBody>
          <a:bodyPr/>
          <a:lstStyle/>
          <a:p>
            <a:r>
              <a:rPr lang="en-US" b="1" dirty="0"/>
              <a:t>1.1 Testing Philosophy</a:t>
            </a:r>
            <a:endParaRPr lang="en-US" dirty="0"/>
          </a:p>
        </p:txBody>
      </p:sp>
      <p:sp>
        <p:nvSpPr>
          <p:cNvPr id="3" name="Content Placeholder 2"/>
          <p:cNvSpPr>
            <a:spLocks noGrp="1"/>
          </p:cNvSpPr>
          <p:nvPr>
            <p:ph idx="1"/>
          </p:nvPr>
        </p:nvSpPr>
        <p:spPr>
          <a:xfrm>
            <a:off x="592282" y="1413163"/>
            <a:ext cx="11007436" cy="5153891"/>
          </a:xfrm>
        </p:spPr>
        <p:txBody>
          <a:bodyPr>
            <a:normAutofit/>
          </a:bodyPr>
          <a:lstStyle/>
          <a:p>
            <a:pPr algn="just"/>
            <a:r>
              <a:rPr lang="en-US" sz="2300" dirty="0" smtClean="0">
                <a:latin typeface="Times New Roman" panose="02020603050405020304" pitchFamily="18" charset="0"/>
                <a:cs typeface="Times New Roman" panose="02020603050405020304" pitchFamily="18" charset="0"/>
              </a:rPr>
              <a:t>Example :</a:t>
            </a:r>
          </a:p>
          <a:p>
            <a:pPr algn="just"/>
            <a:r>
              <a:rPr lang="en-US" sz="2300" dirty="0" smtClean="0">
                <a:latin typeface="Times New Roman" panose="02020603050405020304" pitchFamily="18" charset="0"/>
                <a:cs typeface="Times New Roman" panose="02020603050405020304" pitchFamily="18" charset="0"/>
              </a:rPr>
              <a:t>The teacher </a:t>
            </a:r>
            <a:r>
              <a:rPr lang="en-US" sz="2300" dirty="0">
                <a:latin typeface="Times New Roman" panose="02020603050405020304" pitchFamily="18" charset="0"/>
                <a:cs typeface="Times New Roman" panose="02020603050405020304" pitchFamily="18" charset="0"/>
              </a:rPr>
              <a:t>sets a </a:t>
            </a:r>
            <a:r>
              <a:rPr lang="en-US" sz="2300" i="1" dirty="0">
                <a:latin typeface="Times New Roman" panose="02020603050405020304" pitchFamily="18" charset="0"/>
                <a:cs typeface="Times New Roman" panose="02020603050405020304" pitchFamily="18" charset="0"/>
              </a:rPr>
              <a:t>domain of knowledge </a:t>
            </a:r>
            <a:r>
              <a:rPr lang="en-US" sz="2300" dirty="0">
                <a:latin typeface="Times New Roman" panose="02020603050405020304" pitchFamily="18" charset="0"/>
                <a:cs typeface="Times New Roman" panose="02020603050405020304" pitchFamily="18" charset="0"/>
              </a:rPr>
              <a:t>for testing, called the </a:t>
            </a:r>
            <a:r>
              <a:rPr lang="en-US" sz="2300" i="1" dirty="0">
                <a:latin typeface="Times New Roman" panose="02020603050405020304" pitchFamily="18" charset="0"/>
                <a:cs typeface="Times New Roman" panose="02020603050405020304" pitchFamily="18" charset="0"/>
              </a:rPr>
              <a:t>course syllabus. </a:t>
            </a:r>
            <a:endParaRPr lang="en-US" sz="2300" i="1" dirty="0" smtClean="0">
              <a:latin typeface="Times New Roman" panose="02020603050405020304" pitchFamily="18" charset="0"/>
              <a:cs typeface="Times New Roman" panose="02020603050405020304" pitchFamily="18" charset="0"/>
            </a:endParaRPr>
          </a:p>
          <a:p>
            <a:pPr lvl="1" algn="just"/>
            <a:r>
              <a:rPr lang="en-US" sz="2300" dirty="0" smtClean="0">
                <a:latin typeface="Times New Roman" panose="02020603050405020304" pitchFamily="18" charset="0"/>
                <a:cs typeface="Times New Roman" panose="02020603050405020304" pitchFamily="18" charset="0"/>
              </a:rPr>
              <a:t>It may be </a:t>
            </a:r>
            <a:r>
              <a:rPr lang="en-US" sz="2300" dirty="0">
                <a:latin typeface="Times New Roman" panose="02020603050405020304" pitchFamily="18" charset="0"/>
                <a:cs typeface="Times New Roman" panose="02020603050405020304" pitchFamily="18" charset="0"/>
              </a:rPr>
              <a:t>the contents of a book, class notes, lectures, or some (arbitrary!) combination </a:t>
            </a:r>
            <a:r>
              <a:rPr lang="en-US" sz="2300" dirty="0" smtClean="0">
                <a:latin typeface="Times New Roman" panose="02020603050405020304" pitchFamily="18" charset="0"/>
                <a:cs typeface="Times New Roman" panose="02020603050405020304" pitchFamily="18" charset="0"/>
              </a:rPr>
              <a:t>of all </a:t>
            </a:r>
            <a:r>
              <a:rPr lang="en-US" sz="2300" dirty="0">
                <a:latin typeface="Times New Roman" panose="02020603050405020304" pitchFamily="18" charset="0"/>
                <a:cs typeface="Times New Roman" panose="02020603050405020304" pitchFamily="18" charset="0"/>
              </a:rPr>
              <a:t>those</a:t>
            </a:r>
            <a:r>
              <a:rPr lang="en-US" sz="2300" dirty="0" smtClean="0">
                <a:latin typeface="Times New Roman" panose="02020603050405020304" pitchFamily="18" charset="0"/>
                <a:cs typeface="Times New Roman" panose="02020603050405020304" pitchFamily="18" charset="0"/>
              </a:rPr>
              <a:t>.</a:t>
            </a:r>
          </a:p>
          <a:p>
            <a:pPr lvl="1" algn="just"/>
            <a:r>
              <a:rPr lang="en-US" sz="1900" dirty="0">
                <a:latin typeface="Times New Roman" panose="02020603050405020304" pitchFamily="18" charset="0"/>
                <a:cs typeface="Times New Roman" panose="02020603050405020304" pitchFamily="18" charset="0"/>
              </a:rPr>
              <a:t>Next, comes the testing method. The teacher asks questions and </a:t>
            </a:r>
            <a:r>
              <a:rPr lang="en-US" sz="1900" dirty="0" smtClean="0">
                <a:latin typeface="Times New Roman" panose="02020603050405020304" pitchFamily="18" charset="0"/>
                <a:cs typeface="Times New Roman" panose="02020603050405020304" pitchFamily="18" charset="0"/>
              </a:rPr>
              <a:t>analyzes the </a:t>
            </a:r>
            <a:r>
              <a:rPr lang="en-US" sz="1900" dirty="0">
                <a:latin typeface="Times New Roman" panose="02020603050405020304" pitchFamily="18" charset="0"/>
                <a:cs typeface="Times New Roman" panose="02020603050405020304" pitchFamily="18" charset="0"/>
              </a:rPr>
              <a:t>response, perhaps by matching answers to correct ones from the </a:t>
            </a:r>
            <a:r>
              <a:rPr lang="en-US" sz="1900" dirty="0" smtClean="0">
                <a:latin typeface="Times New Roman" panose="02020603050405020304" pitchFamily="18" charset="0"/>
                <a:cs typeface="Times New Roman" panose="02020603050405020304" pitchFamily="18" charset="0"/>
              </a:rPr>
              <a:t>book.</a:t>
            </a:r>
          </a:p>
          <a:p>
            <a:pPr lvl="1" algn="just"/>
            <a:r>
              <a:rPr lang="en-US" sz="2300" dirty="0" smtClean="0">
                <a:latin typeface="Times New Roman" panose="02020603050405020304" pitchFamily="18" charset="0"/>
                <a:cs typeface="Times New Roman" panose="02020603050405020304" pitchFamily="18" charset="0"/>
              </a:rPr>
              <a:t>The quality </a:t>
            </a:r>
            <a:r>
              <a:rPr lang="en-US" sz="2300" dirty="0">
                <a:latin typeface="Times New Roman" panose="02020603050405020304" pitchFamily="18" charset="0"/>
                <a:cs typeface="Times New Roman" panose="02020603050405020304" pitchFamily="18" charset="0"/>
              </a:rPr>
              <a:t>of such a test system depends upon how well the test questions cover </a:t>
            </a:r>
            <a:r>
              <a:rPr lang="en-US" sz="2300" dirty="0" smtClean="0">
                <a:latin typeface="Times New Roman" panose="02020603050405020304" pitchFamily="18" charset="0"/>
                <a:cs typeface="Times New Roman" panose="02020603050405020304" pitchFamily="18" charset="0"/>
              </a:rPr>
              <a:t>the syllabus.</a:t>
            </a:r>
          </a:p>
          <a:p>
            <a:pPr algn="just"/>
            <a:r>
              <a:rPr lang="en-US" sz="2300" dirty="0">
                <a:latin typeface="Times New Roman" panose="02020603050405020304" pitchFamily="18" charset="0"/>
                <a:cs typeface="Times New Roman" panose="02020603050405020304" pitchFamily="18" charset="0"/>
              </a:rPr>
              <a:t>In VLSI testing also, one should know the </a:t>
            </a:r>
            <a:r>
              <a:rPr lang="en-US" sz="2300" i="1" dirty="0">
                <a:latin typeface="Times New Roman" panose="02020603050405020304" pitchFamily="18" charset="0"/>
                <a:cs typeface="Times New Roman" panose="02020603050405020304" pitchFamily="18" charset="0"/>
              </a:rPr>
              <a:t>specification </a:t>
            </a:r>
            <a:r>
              <a:rPr lang="en-US" sz="2300" dirty="0">
                <a:latin typeface="Times New Roman" panose="02020603050405020304" pitchFamily="18" charset="0"/>
                <a:cs typeface="Times New Roman" panose="02020603050405020304" pitchFamily="18" charset="0"/>
              </a:rPr>
              <a:t>(synonymous </a:t>
            </a:r>
            <a:r>
              <a:rPr lang="en-US" sz="2300" dirty="0" smtClean="0">
                <a:latin typeface="Times New Roman" panose="02020603050405020304" pitchFamily="18" charset="0"/>
                <a:cs typeface="Times New Roman" panose="02020603050405020304" pitchFamily="18" charset="0"/>
              </a:rPr>
              <a:t>to the </a:t>
            </a:r>
            <a:r>
              <a:rPr lang="en-US" sz="2300" dirty="0">
                <a:latin typeface="Times New Roman" panose="02020603050405020304" pitchFamily="18" charset="0"/>
                <a:cs typeface="Times New Roman" panose="02020603050405020304" pitchFamily="18" charset="0"/>
              </a:rPr>
              <a:t>course syllabus) of the object being tested and then devise tests such that if </a:t>
            </a:r>
            <a:r>
              <a:rPr lang="en-US" sz="2300" dirty="0" smtClean="0">
                <a:latin typeface="Times New Roman" panose="02020603050405020304" pitchFamily="18" charset="0"/>
                <a:cs typeface="Times New Roman" panose="02020603050405020304" pitchFamily="18" charset="0"/>
              </a:rPr>
              <a:t>the object </a:t>
            </a:r>
            <a:r>
              <a:rPr lang="en-US" sz="2300" dirty="0">
                <a:latin typeface="Times New Roman" panose="02020603050405020304" pitchFamily="18" charset="0"/>
                <a:cs typeface="Times New Roman" panose="02020603050405020304" pitchFamily="18" charset="0"/>
              </a:rPr>
              <a:t>produces the expected response then its conformance to the specification </a:t>
            </a:r>
            <a:r>
              <a:rPr lang="en-US" sz="2300" dirty="0" smtClean="0">
                <a:latin typeface="Times New Roman" panose="02020603050405020304" pitchFamily="18" charset="0"/>
                <a:cs typeface="Times New Roman" panose="02020603050405020304" pitchFamily="18" charset="0"/>
              </a:rPr>
              <a:t>can be guaranteed.</a:t>
            </a:r>
          </a:p>
        </p:txBody>
      </p:sp>
    </p:spTree>
    <p:extLst>
      <p:ext uri="{BB962C8B-B14F-4D97-AF65-F5344CB8AC3E}">
        <p14:creationId xmlns:p14="http://schemas.microsoft.com/office/powerpoint/2010/main" val="3616938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0437" y="655526"/>
            <a:ext cx="10557164" cy="5632311"/>
          </a:xfrm>
          <a:prstGeom prst="rect">
            <a:avLst/>
          </a:prstGeom>
        </p:spPr>
        <p:txBody>
          <a:bodyPr wrap="square">
            <a:spAutoFit/>
          </a:bodyPr>
          <a:lstStyle/>
          <a:p>
            <a:pPr algn="just"/>
            <a:r>
              <a:rPr lang="en-US" sz="2400" b="1" i="1" dirty="0" smtClean="0">
                <a:solidFill>
                  <a:srgbClr val="FF0000"/>
                </a:solidFill>
              </a:rPr>
              <a:t>Production</a:t>
            </a:r>
            <a:endParaRPr lang="en-US" sz="2400" b="1" i="1" dirty="0">
              <a:solidFill>
                <a:srgbClr val="FF0000"/>
              </a:solidFill>
            </a:endParaRPr>
          </a:p>
          <a:p>
            <a:pPr marL="342900" indent="-342900" algn="just">
              <a:buFont typeface="Arial" panose="020B0604020202020204" pitchFamily="34" charset="0"/>
              <a:buChar char="•"/>
            </a:pPr>
            <a:r>
              <a:rPr lang="en-US" sz="2400" dirty="0"/>
              <a:t>Every fabricated chip is subjected to production tests, which are less </a:t>
            </a:r>
            <a:r>
              <a:rPr lang="en-US" sz="2400" dirty="0" smtClean="0"/>
              <a:t>comprehensive than </a:t>
            </a:r>
            <a:r>
              <a:rPr lang="en-US" sz="2400" dirty="0"/>
              <a:t>characterization tests yet they must enforce the quality </a:t>
            </a:r>
            <a:r>
              <a:rPr lang="en-US" sz="2400" dirty="0" smtClean="0"/>
              <a:t>requirements by </a:t>
            </a:r>
            <a:r>
              <a:rPr lang="en-US" sz="2400" dirty="0"/>
              <a:t>determining whether the device meets </a:t>
            </a:r>
            <a:r>
              <a:rPr lang="en-US" sz="2400" dirty="0" smtClean="0"/>
              <a:t>specifications.</a:t>
            </a:r>
          </a:p>
          <a:p>
            <a:pPr marL="342900" indent="-342900" algn="just">
              <a:buFont typeface="Arial" panose="020B0604020202020204" pitchFamily="34" charset="0"/>
              <a:buChar char="•"/>
            </a:pPr>
            <a:r>
              <a:rPr lang="en-US" sz="2400" dirty="0" smtClean="0"/>
              <a:t>The </a:t>
            </a:r>
            <a:r>
              <a:rPr lang="en-US" sz="2400" dirty="0"/>
              <a:t>vectors may not </a:t>
            </a:r>
            <a:r>
              <a:rPr lang="en-US" sz="2400" dirty="0" smtClean="0"/>
              <a:t>cover all </a:t>
            </a:r>
            <a:r>
              <a:rPr lang="en-US" sz="2400" dirty="0"/>
              <a:t>possible functions and data patterns but must have a high </a:t>
            </a:r>
            <a:r>
              <a:rPr lang="en-US" sz="2400" dirty="0" smtClean="0"/>
              <a:t>coverage </a:t>
            </a:r>
            <a:r>
              <a:rPr lang="en-US" sz="2400" dirty="0"/>
              <a:t>of </a:t>
            </a:r>
            <a:r>
              <a:rPr lang="en-US" sz="2400" dirty="0" smtClean="0"/>
              <a:t>modeled faults</a:t>
            </a:r>
            <a:r>
              <a:rPr lang="en-US" sz="2400" dirty="0"/>
              <a:t>. The main driver is cost, since every device must be tested. </a:t>
            </a:r>
            <a:endParaRPr lang="en-US" sz="2400" dirty="0" smtClean="0"/>
          </a:p>
          <a:p>
            <a:pPr marL="342900" indent="-342900" algn="just">
              <a:buFont typeface="Arial" panose="020B0604020202020204" pitchFamily="34" charset="0"/>
              <a:buChar char="•"/>
            </a:pPr>
            <a:r>
              <a:rPr lang="en-US" sz="2400" dirty="0" smtClean="0"/>
              <a:t>Test </a:t>
            </a:r>
            <a:r>
              <a:rPr lang="en-US" sz="2400" dirty="0"/>
              <a:t>time (</a:t>
            </a:r>
            <a:r>
              <a:rPr lang="en-US" sz="2400" dirty="0" smtClean="0"/>
              <a:t>and therefore </a:t>
            </a:r>
            <a:r>
              <a:rPr lang="en-US" sz="2400" dirty="0"/>
              <a:t>cost) must be absolutely minimized. Fault diagnosis </a:t>
            </a:r>
            <a:r>
              <a:rPr lang="en-US" sz="2400" dirty="0" smtClean="0"/>
              <a:t>is </a:t>
            </a:r>
            <a:r>
              <a:rPr lang="en-US" sz="2400" dirty="0"/>
              <a:t>not attempted and only a </a:t>
            </a:r>
            <a:r>
              <a:rPr lang="en-US" sz="2400" i="1" dirty="0"/>
              <a:t>go/no-go </a:t>
            </a:r>
            <a:r>
              <a:rPr lang="en-US" sz="2400" dirty="0"/>
              <a:t>decision is made. </a:t>
            </a:r>
            <a:endParaRPr lang="en-US" sz="2400" dirty="0" smtClean="0"/>
          </a:p>
          <a:p>
            <a:pPr marL="342900" indent="-342900" algn="just">
              <a:buFont typeface="Arial" panose="020B0604020202020204" pitchFamily="34" charset="0"/>
              <a:buChar char="•"/>
            </a:pPr>
            <a:r>
              <a:rPr lang="en-US" sz="2400" dirty="0" smtClean="0"/>
              <a:t>Production </a:t>
            </a:r>
            <a:r>
              <a:rPr lang="en-US" sz="2400" dirty="0"/>
              <a:t>tests </a:t>
            </a:r>
            <a:r>
              <a:rPr lang="en-US" sz="2400" dirty="0" smtClean="0"/>
              <a:t>are typically </a:t>
            </a:r>
            <a:r>
              <a:rPr lang="en-US" sz="2400" dirty="0"/>
              <a:t>short but verify all relevant specifications of the device. It is an </a:t>
            </a:r>
            <a:r>
              <a:rPr lang="en-US" sz="2400" dirty="0" smtClean="0"/>
              <a:t>outgoing inspection </a:t>
            </a:r>
            <a:r>
              <a:rPr lang="en-US" sz="2400" dirty="0"/>
              <a:t>test of each device, and is not repetitive</a:t>
            </a:r>
            <a:r>
              <a:rPr lang="en-US" sz="2400" dirty="0" smtClean="0"/>
              <a:t>.</a:t>
            </a:r>
          </a:p>
          <a:p>
            <a:pPr marL="342900" indent="-342900" algn="just">
              <a:buFont typeface="Arial" panose="020B0604020202020204" pitchFamily="34" charset="0"/>
              <a:buChar char="•"/>
            </a:pPr>
            <a:r>
              <a:rPr lang="en-US" sz="2400" dirty="0" smtClean="0"/>
              <a:t> </a:t>
            </a:r>
            <a:r>
              <a:rPr lang="en-US" sz="2400" dirty="0"/>
              <a:t>We test whether </a:t>
            </a:r>
            <a:r>
              <a:rPr lang="en-US" sz="2400" dirty="0" smtClean="0"/>
              <a:t>some </a:t>
            </a:r>
            <a:r>
              <a:rPr lang="en-US" sz="2400" i="1" dirty="0"/>
              <a:t>device-under-test </a:t>
            </a:r>
            <a:r>
              <a:rPr lang="en-US" sz="2400" dirty="0"/>
              <a:t>(DUT) </a:t>
            </a:r>
            <a:r>
              <a:rPr lang="en-US" sz="2400" dirty="0" smtClean="0"/>
              <a:t>parameters </a:t>
            </a:r>
            <a:r>
              <a:rPr lang="en-US" sz="2400" dirty="0"/>
              <a:t>are consistent with the device </a:t>
            </a:r>
            <a:r>
              <a:rPr lang="en-US" sz="2400" dirty="0" smtClean="0"/>
              <a:t>specifications under </a:t>
            </a:r>
            <a:r>
              <a:rPr lang="en-US" sz="2400" dirty="0"/>
              <a:t>normal operating conditions</a:t>
            </a:r>
            <a:r>
              <a:rPr lang="en-US" sz="2400" dirty="0" smtClean="0"/>
              <a:t>.</a:t>
            </a:r>
          </a:p>
          <a:p>
            <a:pPr marL="342900" indent="-342900" algn="just">
              <a:buFont typeface="Arial" panose="020B0604020202020204" pitchFamily="34" charset="0"/>
              <a:buChar char="•"/>
            </a:pPr>
            <a:r>
              <a:rPr lang="en-US" sz="2400" dirty="0" smtClean="0"/>
              <a:t> </a:t>
            </a:r>
            <a:r>
              <a:rPr lang="en-US" sz="2400" dirty="0"/>
              <a:t>We test either at the speed required by </a:t>
            </a:r>
            <a:r>
              <a:rPr lang="en-US" sz="2400" dirty="0" smtClean="0"/>
              <a:t>the application </a:t>
            </a:r>
            <a:r>
              <a:rPr lang="en-US" sz="2400" dirty="0"/>
              <a:t>of the device or at the speed guaranteed by the supplier.</a:t>
            </a:r>
          </a:p>
        </p:txBody>
      </p:sp>
    </p:spTree>
    <p:extLst>
      <p:ext uri="{BB962C8B-B14F-4D97-AF65-F5344CB8AC3E}">
        <p14:creationId xmlns:p14="http://schemas.microsoft.com/office/powerpoint/2010/main" val="20226818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164" y="719537"/>
            <a:ext cx="10834254" cy="1692771"/>
          </a:xfrm>
          <a:prstGeom prst="rect">
            <a:avLst/>
          </a:prstGeom>
        </p:spPr>
        <p:txBody>
          <a:bodyPr wrap="square">
            <a:spAutoFit/>
          </a:bodyPr>
          <a:lstStyle/>
          <a:p>
            <a:pPr algn="just"/>
            <a:r>
              <a:rPr lang="en-US" sz="2000" b="1" i="1" dirty="0">
                <a:latin typeface="Times New Roman" panose="02020603050405020304" pitchFamily="18" charset="0"/>
                <a:cs typeface="Times New Roman" panose="02020603050405020304" pitchFamily="18" charset="0"/>
              </a:rPr>
              <a:t>Burn-in</a:t>
            </a:r>
          </a:p>
          <a:p>
            <a:pPr algn="just"/>
            <a:r>
              <a:rPr lang="en-US" sz="2000" dirty="0">
                <a:latin typeface="Times New Roman" panose="02020603050405020304" pitchFamily="18" charset="0"/>
                <a:cs typeface="Times New Roman" panose="02020603050405020304" pitchFamily="18" charset="0"/>
              </a:rPr>
              <a:t>All devices that pass production tests are not identical. When put to actual </a:t>
            </a:r>
            <a:r>
              <a:rPr lang="en-US" sz="2000" dirty="0" smtClean="0">
                <a:latin typeface="Times New Roman" panose="02020603050405020304" pitchFamily="18" charset="0"/>
                <a:cs typeface="Times New Roman" panose="02020603050405020304" pitchFamily="18" charset="0"/>
              </a:rPr>
              <a:t>use, some </a:t>
            </a:r>
            <a:r>
              <a:rPr lang="en-US" sz="2000" dirty="0">
                <a:latin typeface="Times New Roman" panose="02020603050405020304" pitchFamily="18" charset="0"/>
                <a:cs typeface="Times New Roman" panose="02020603050405020304" pitchFamily="18" charset="0"/>
              </a:rPr>
              <a:t>will fail very quickly while others will function for a long time. </a:t>
            </a:r>
            <a:r>
              <a:rPr lang="en-US" sz="2000" i="1" dirty="0">
                <a:latin typeface="Times New Roman" panose="02020603050405020304" pitchFamily="18" charset="0"/>
                <a:cs typeface="Times New Roman" panose="02020603050405020304" pitchFamily="18" charset="0"/>
              </a:rPr>
              <a:t>Burn-in </a:t>
            </a:r>
            <a:r>
              <a:rPr lang="en-US" sz="2000" dirty="0" smtClean="0">
                <a:latin typeface="Times New Roman" panose="02020603050405020304" pitchFamily="18" charset="0"/>
                <a:cs typeface="Times New Roman" panose="02020603050405020304" pitchFamily="18" charset="0"/>
              </a:rPr>
              <a:t>ensures reliability </a:t>
            </a:r>
            <a:r>
              <a:rPr lang="en-US" sz="2000" dirty="0">
                <a:latin typeface="Times New Roman" panose="02020603050405020304" pitchFamily="18" charset="0"/>
                <a:cs typeface="Times New Roman" panose="02020603050405020304" pitchFamily="18" charset="0"/>
              </a:rPr>
              <a:t>of tested devices by testing, either continuously or periodically, over </a:t>
            </a:r>
            <a:r>
              <a:rPr lang="en-US" sz="2000" dirty="0" smtClean="0">
                <a:latin typeface="Times New Roman" panose="02020603050405020304" pitchFamily="18" charset="0"/>
                <a:cs typeface="Times New Roman" panose="02020603050405020304" pitchFamily="18" charset="0"/>
              </a:rPr>
              <a:t>a long </a:t>
            </a:r>
            <a:r>
              <a:rPr lang="en-US" sz="2000" dirty="0">
                <a:latin typeface="Times New Roman" panose="02020603050405020304" pitchFamily="18" charset="0"/>
                <a:cs typeface="Times New Roman" panose="02020603050405020304" pitchFamily="18" charset="0"/>
              </a:rPr>
              <a:t>period of time, and by causing the bad devices to actually fail. </a:t>
            </a:r>
          </a:p>
        </p:txBody>
      </p:sp>
      <p:sp>
        <p:nvSpPr>
          <p:cNvPr id="3" name="Rectangle 2"/>
          <p:cNvSpPr/>
          <p:nvPr/>
        </p:nvSpPr>
        <p:spPr>
          <a:xfrm>
            <a:off x="706582" y="2524761"/>
            <a:ext cx="10778836" cy="2246769"/>
          </a:xfrm>
          <a:prstGeom prst="rect">
            <a:avLst/>
          </a:prstGeom>
        </p:spPr>
        <p:txBody>
          <a:bodyPr wrap="square">
            <a:spAutoFit/>
          </a:bodyPr>
          <a:lstStyle/>
          <a:p>
            <a:pPr algn="just"/>
            <a:r>
              <a:rPr lang="en-US" sz="2000" b="1" i="1" dirty="0">
                <a:latin typeface="Times New Roman" panose="02020603050405020304" pitchFamily="18" charset="0"/>
                <a:cs typeface="Times New Roman" panose="02020603050405020304" pitchFamily="18" charset="0"/>
              </a:rPr>
              <a:t>Incoming Inspection</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 manufacturers perform incoming inspection on the purchased </a:t>
            </a:r>
            <a:r>
              <a:rPr lang="en-US" sz="2000" dirty="0" smtClean="0">
                <a:latin typeface="Times New Roman" panose="02020603050405020304" pitchFamily="18" charset="0"/>
                <a:cs typeface="Times New Roman" panose="02020603050405020304" pitchFamily="18" charset="0"/>
              </a:rPr>
              <a:t>devices before </a:t>
            </a:r>
            <a:r>
              <a:rPr lang="en-US" sz="2000" dirty="0">
                <a:latin typeface="Times New Roman" panose="02020603050405020304" pitchFamily="18" charset="0"/>
                <a:cs typeface="Times New Roman" panose="02020603050405020304" pitchFamily="18" charset="0"/>
              </a:rPr>
              <a:t>integrating them into the </a:t>
            </a:r>
            <a:r>
              <a:rPr lang="en-US" sz="2000" dirty="0" smtClean="0">
                <a:latin typeface="Times New Roman" panose="02020603050405020304" pitchFamily="18" charset="0"/>
                <a:cs typeface="Times New Roman" panose="02020603050405020304" pitchFamily="18" charset="0"/>
              </a:rPr>
              <a:t>system.</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incoming </a:t>
            </a:r>
            <a:r>
              <a:rPr lang="en-US" sz="2000" dirty="0" smtClean="0">
                <a:latin typeface="Times New Roman" panose="02020603050405020304" pitchFamily="18" charset="0"/>
                <a:cs typeface="Times New Roman" panose="02020603050405020304" pitchFamily="18" charset="0"/>
              </a:rPr>
              <a:t>inspection may </a:t>
            </a:r>
            <a:r>
              <a:rPr lang="en-US" sz="2000" dirty="0">
                <a:latin typeface="Times New Roman" panose="02020603050405020304" pitchFamily="18" charset="0"/>
                <a:cs typeface="Times New Roman" panose="02020603050405020304" pitchFamily="18" charset="0"/>
              </a:rPr>
              <a:t>be done for a random sample with the sample size depending on </a:t>
            </a:r>
            <a:r>
              <a:rPr lang="en-US" sz="2000" dirty="0" smtClean="0">
                <a:latin typeface="Times New Roman" panose="02020603050405020304" pitchFamily="18" charset="0"/>
                <a:cs typeface="Times New Roman" panose="02020603050405020304" pitchFamily="18" charset="0"/>
              </a:rPr>
              <a:t>the device </a:t>
            </a:r>
            <a:r>
              <a:rPr lang="en-US" sz="2000" dirty="0">
                <a:latin typeface="Times New Roman" panose="02020603050405020304" pitchFamily="18" charset="0"/>
                <a:cs typeface="Times New Roman" panose="02020603050405020304" pitchFamily="18" charset="0"/>
              </a:rPr>
              <a:t>quality and the system requirement</a:t>
            </a:r>
            <a:r>
              <a:rPr lang="en-US" sz="20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most important purpose of </a:t>
            </a:r>
            <a:r>
              <a:rPr lang="en-US" sz="2000" dirty="0" smtClean="0">
                <a:latin typeface="Times New Roman" panose="02020603050405020304" pitchFamily="18" charset="0"/>
                <a:cs typeface="Times New Roman" panose="02020603050405020304" pitchFamily="18" charset="0"/>
              </a:rPr>
              <a:t>this testing </a:t>
            </a:r>
            <a:r>
              <a:rPr lang="en-US" sz="2000" dirty="0">
                <a:latin typeface="Times New Roman" panose="02020603050405020304" pitchFamily="18" charset="0"/>
                <a:cs typeface="Times New Roman" panose="02020603050405020304" pitchFamily="18" charset="0"/>
              </a:rPr>
              <a:t>is to avoid placing a defective device in a </a:t>
            </a:r>
            <a:r>
              <a:rPr lang="en-US" sz="2000" dirty="0" smtClean="0">
                <a:latin typeface="Times New Roman" panose="02020603050405020304" pitchFamily="18" charset="0"/>
                <a:cs typeface="Times New Roman" panose="02020603050405020304" pitchFamily="18" charset="0"/>
              </a:rPr>
              <a:t>system assembly </a:t>
            </a:r>
            <a:r>
              <a:rPr lang="en-US" sz="2000" dirty="0">
                <a:latin typeface="Times New Roman" panose="02020603050405020304" pitchFamily="18" charset="0"/>
                <a:cs typeface="Times New Roman" panose="02020603050405020304" pitchFamily="18" charset="0"/>
              </a:rPr>
              <a:t>where the cost </a:t>
            </a:r>
            <a:r>
              <a:rPr lang="en-US" sz="2000" dirty="0" smtClean="0">
                <a:latin typeface="Times New Roman" panose="02020603050405020304" pitchFamily="18" charset="0"/>
                <a:cs typeface="Times New Roman" panose="02020603050405020304" pitchFamily="18" charset="0"/>
              </a:rPr>
              <a:t>of diagnosis </a:t>
            </a:r>
            <a:r>
              <a:rPr lang="en-US" sz="2000" dirty="0">
                <a:latin typeface="Times New Roman" panose="02020603050405020304" pitchFamily="18" charset="0"/>
                <a:cs typeface="Times New Roman" panose="02020603050405020304" pitchFamily="18" charset="0"/>
              </a:rPr>
              <a:t>may far exceed the cost of incoming inspection.</a:t>
            </a:r>
          </a:p>
        </p:txBody>
      </p:sp>
    </p:spTree>
    <p:extLst>
      <p:ext uri="{BB962C8B-B14F-4D97-AF65-F5344CB8AC3E}">
        <p14:creationId xmlns:p14="http://schemas.microsoft.com/office/powerpoint/2010/main" val="3415973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8145" y="654500"/>
            <a:ext cx="10446327" cy="2862322"/>
          </a:xfrm>
          <a:prstGeom prst="rect">
            <a:avLst/>
          </a:prstGeom>
        </p:spPr>
        <p:txBody>
          <a:bodyPr wrap="square">
            <a:spAutoFit/>
          </a:bodyPr>
          <a:lstStyle/>
          <a:p>
            <a:pPr algn="just"/>
            <a:r>
              <a:rPr lang="en-US" sz="2000" b="1" dirty="0">
                <a:solidFill>
                  <a:srgbClr val="FF0000"/>
                </a:solidFill>
                <a:latin typeface="Times New Roman" panose="02020603050405020304" pitchFamily="18" charset="0"/>
                <a:cs typeface="Times New Roman" panose="02020603050405020304" pitchFamily="18" charset="0"/>
              </a:rPr>
              <a:t>Types of </a:t>
            </a:r>
            <a:r>
              <a:rPr lang="en-US" sz="2000" b="1" dirty="0" smtClean="0">
                <a:solidFill>
                  <a:srgbClr val="FF0000"/>
                </a:solidFill>
                <a:latin typeface="Times New Roman" panose="02020603050405020304" pitchFamily="18" charset="0"/>
                <a:cs typeface="Times New Roman" panose="02020603050405020304" pitchFamily="18" charset="0"/>
              </a:rPr>
              <a:t>Tests:</a:t>
            </a:r>
          </a:p>
          <a:p>
            <a:pPr algn="just"/>
            <a:r>
              <a:rPr lang="en-US" sz="2000" dirty="0" smtClean="0">
                <a:latin typeface="Times New Roman" panose="02020603050405020304" pitchFamily="18" charset="0"/>
                <a:cs typeface="Times New Roman" panose="02020603050405020304" pitchFamily="18" charset="0"/>
              </a:rPr>
              <a:t>Although </a:t>
            </a:r>
            <a:r>
              <a:rPr lang="en-US" sz="2000" dirty="0">
                <a:latin typeface="Times New Roman" panose="02020603050405020304" pitchFamily="18" charset="0"/>
                <a:cs typeface="Times New Roman" panose="02020603050405020304" pitchFamily="18" charset="0"/>
              </a:rPr>
              <a:t>some testing is done </a:t>
            </a:r>
            <a:r>
              <a:rPr lang="en-US" sz="2000" dirty="0" smtClean="0">
                <a:latin typeface="Times New Roman" panose="02020603050405020304" pitchFamily="18" charset="0"/>
                <a:cs typeface="Times New Roman" panose="02020603050405020304" pitchFamily="18" charset="0"/>
              </a:rPr>
              <a:t>during device </a:t>
            </a:r>
            <a:r>
              <a:rPr lang="en-US" sz="2000" dirty="0">
                <a:latin typeface="Times New Roman" panose="02020603050405020304" pitchFamily="18" charset="0"/>
                <a:cs typeface="Times New Roman" panose="02020603050405020304" pitchFamily="18" charset="0"/>
              </a:rPr>
              <a:t>fabrication to assess the integrity of the process itself, most device testing </a:t>
            </a:r>
            <a:r>
              <a:rPr lang="en-US" sz="2000" dirty="0" smtClean="0">
                <a:latin typeface="Times New Roman" panose="02020603050405020304" pitchFamily="18" charset="0"/>
                <a:cs typeface="Times New Roman" panose="02020603050405020304" pitchFamily="18" charset="0"/>
              </a:rPr>
              <a:t>is performed </a:t>
            </a:r>
            <a:r>
              <a:rPr lang="en-US" sz="2000" dirty="0">
                <a:latin typeface="Times New Roman" panose="02020603050405020304" pitchFamily="18" charset="0"/>
                <a:cs typeface="Times New Roman" panose="02020603050405020304" pitchFamily="18" charset="0"/>
              </a:rPr>
              <a:t>after the wafers have been fabricated. </a:t>
            </a:r>
            <a:endParaRPr lang="en-US"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first test, known as </a:t>
            </a:r>
            <a:r>
              <a:rPr lang="en-US" sz="2000" b="1" i="1" dirty="0">
                <a:latin typeface="Times New Roman" panose="02020603050405020304" pitchFamily="18" charset="0"/>
                <a:cs typeface="Times New Roman" panose="02020603050405020304" pitchFamily="18" charset="0"/>
              </a:rPr>
              <a:t>wafer </a:t>
            </a:r>
            <a:r>
              <a:rPr lang="en-US" sz="2000" b="1" i="1" dirty="0" smtClean="0">
                <a:latin typeface="Times New Roman" panose="02020603050405020304" pitchFamily="18" charset="0"/>
                <a:cs typeface="Times New Roman" panose="02020603050405020304" pitchFamily="18" charset="0"/>
              </a:rPr>
              <a:t>sort </a:t>
            </a:r>
            <a:r>
              <a:rPr lang="en-US" sz="2000" b="1" dirty="0" smtClean="0">
                <a:latin typeface="Times New Roman" panose="02020603050405020304" pitchFamily="18" charset="0"/>
                <a:cs typeface="Times New Roman" panose="02020603050405020304" pitchFamily="18" charset="0"/>
              </a:rPr>
              <a:t>or </a:t>
            </a:r>
            <a:r>
              <a:rPr lang="en-US" sz="2000" b="1" i="1" dirty="0">
                <a:latin typeface="Times New Roman" panose="02020603050405020304" pitchFamily="18" charset="0"/>
                <a:cs typeface="Times New Roman" panose="02020603050405020304" pitchFamily="18" charset="0"/>
              </a:rPr>
              <a:t>probe</a:t>
            </a:r>
            <a:r>
              <a:rPr lang="en-US" sz="2000" dirty="0">
                <a:latin typeface="Times New Roman" panose="02020603050405020304" pitchFamily="18" charset="0"/>
                <a:cs typeface="Times New Roman" panose="02020603050405020304" pitchFamily="18" charset="0"/>
              </a:rPr>
              <a:t>, differentiates potentially good devices from defective </a:t>
            </a:r>
            <a:r>
              <a:rPr lang="en-US" sz="2000" dirty="0" smtClean="0">
                <a:latin typeface="Times New Roman" panose="02020603050405020304" pitchFamily="18" charset="0"/>
                <a:cs typeface="Times New Roman" panose="02020603050405020304" pitchFamily="18" charset="0"/>
              </a:rPr>
              <a:t>ones. </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Specially</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designed </a:t>
            </a:r>
            <a:r>
              <a:rPr lang="en-US" sz="2000" dirty="0">
                <a:latin typeface="Times New Roman" panose="02020603050405020304" pitchFamily="18" charset="0"/>
                <a:cs typeface="Times New Roman" panose="02020603050405020304" pitchFamily="18" charset="0"/>
              </a:rPr>
              <a:t>tests are applied to certain test sites containing specific test </a:t>
            </a:r>
            <a:r>
              <a:rPr lang="en-US" sz="2000" dirty="0" smtClean="0">
                <a:latin typeface="Times New Roman" panose="02020603050405020304" pitchFamily="18" charset="0"/>
                <a:cs typeface="Times New Roman" panose="02020603050405020304" pitchFamily="18" charset="0"/>
              </a:rPr>
              <a:t>patterns. These </a:t>
            </a:r>
            <a:r>
              <a:rPr lang="en-US" sz="2000" dirty="0">
                <a:latin typeface="Times New Roman" panose="02020603050405020304" pitchFamily="18" charset="0"/>
                <a:cs typeface="Times New Roman" panose="02020603050405020304" pitchFamily="18" charset="0"/>
              </a:rPr>
              <a:t>are designed to characterize the processing technology through </a:t>
            </a:r>
            <a:r>
              <a:rPr lang="en-US" sz="2000" dirty="0" smtClean="0">
                <a:latin typeface="Times New Roman" panose="02020603050405020304" pitchFamily="18" charset="0"/>
                <a:cs typeface="Times New Roman" panose="02020603050405020304" pitchFamily="18" charset="0"/>
              </a:rPr>
              <a:t>measurement of </a:t>
            </a:r>
            <a:r>
              <a:rPr lang="en-US" sz="2000" dirty="0">
                <a:latin typeface="Times New Roman" panose="02020603050405020304" pitchFamily="18" charset="0"/>
                <a:cs typeface="Times New Roman" panose="02020603050405020304" pitchFamily="18" charset="0"/>
              </a:rPr>
              <a:t>parameters such as gate threshold, polysilicon field threshold, bypass, metal </a:t>
            </a:r>
            <a:r>
              <a:rPr lang="en-US" sz="2000" dirty="0" smtClean="0">
                <a:latin typeface="Times New Roman" panose="02020603050405020304" pitchFamily="18" charset="0"/>
                <a:cs typeface="Times New Roman" panose="02020603050405020304" pitchFamily="18" charset="0"/>
              </a:rPr>
              <a:t>field threshold</a:t>
            </a:r>
            <a:r>
              <a:rPr lang="en-US" sz="2000" dirty="0">
                <a:latin typeface="Times New Roman" panose="02020603050405020304" pitchFamily="18" charset="0"/>
                <a:cs typeface="Times New Roman" panose="02020603050405020304" pitchFamily="18" charset="0"/>
              </a:rPr>
              <a:t>, poly and metal sheet resistances, contact resistance, etc.</a:t>
            </a:r>
          </a:p>
        </p:txBody>
      </p:sp>
      <p:sp>
        <p:nvSpPr>
          <p:cNvPr id="3" name="Rectangle 2"/>
          <p:cNvSpPr/>
          <p:nvPr/>
        </p:nvSpPr>
        <p:spPr>
          <a:xfrm>
            <a:off x="817417" y="3516822"/>
            <a:ext cx="10307782" cy="2554545"/>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In general, each chip is subjected to two types of tests:</a:t>
            </a:r>
          </a:p>
          <a:p>
            <a:pPr marL="342900" indent="-342900" algn="just">
              <a:buAutoNum type="arabicParenBoth"/>
            </a:pPr>
            <a:r>
              <a:rPr lang="en-US" sz="2000" b="1" i="1" dirty="0" smtClean="0">
                <a:latin typeface="Times New Roman" panose="02020603050405020304" pitchFamily="18" charset="0"/>
                <a:cs typeface="Times New Roman" panose="02020603050405020304" pitchFamily="18" charset="0"/>
              </a:rPr>
              <a:t>Parametric Tests. </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DC parametric tests include shorts test, opens test, maximum current test, leakage test, output drive current test, and threshold levels test. </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AC parametric tests include propagation delay test, setup and hold test, functional speed test, access time test, refresh and pause time test, and rise and fall time test.</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These tests are usually technology-dependent. CMOS voltage output measurements are done with no load while TTL devices require current load.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46362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0436" y="654960"/>
            <a:ext cx="10889673" cy="2246769"/>
          </a:xfrm>
          <a:prstGeom prst="rect">
            <a:avLst/>
          </a:prstGeom>
        </p:spPr>
        <p:txBody>
          <a:bodyPr wrap="square">
            <a:spAutoFit/>
          </a:bodyPr>
          <a:lstStyle/>
          <a:p>
            <a:pPr algn="just"/>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2) </a:t>
            </a:r>
            <a:r>
              <a:rPr lang="en-US" sz="2000" b="1" i="1" dirty="0">
                <a:latin typeface="Times New Roman" panose="02020603050405020304" pitchFamily="18" charset="0"/>
                <a:cs typeface="Times New Roman" panose="02020603050405020304" pitchFamily="18" charset="0"/>
              </a:rPr>
              <a:t>Functional Tests. </a:t>
            </a:r>
            <a:endParaRPr lang="en-US" sz="2000" b="1" i="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consist of the input vectors and the </a:t>
            </a:r>
            <a:r>
              <a:rPr lang="en-US" sz="2000" dirty="0" smtClean="0">
                <a:latin typeface="Times New Roman" panose="02020603050405020304" pitchFamily="18" charset="0"/>
                <a:cs typeface="Times New Roman" panose="02020603050405020304" pitchFamily="18" charset="0"/>
              </a:rPr>
              <a:t>corresponding responses</a:t>
            </a:r>
            <a:r>
              <a:rPr lang="en-US" sz="2000" dirty="0">
                <a:latin typeface="Times New Roman" panose="02020603050405020304" pitchFamily="18" charset="0"/>
                <a:cs typeface="Times New Roman" panose="02020603050405020304" pitchFamily="18" charset="0"/>
              </a:rPr>
              <a:t>. They check for proper operation of a verified design by testing </a:t>
            </a:r>
            <a:r>
              <a:rPr lang="en-US" sz="2000" dirty="0" smtClean="0">
                <a:latin typeface="Times New Roman" panose="02020603050405020304" pitchFamily="18" charset="0"/>
                <a:cs typeface="Times New Roman" panose="02020603050405020304" pitchFamily="18" charset="0"/>
              </a:rPr>
              <a:t>the internal </a:t>
            </a:r>
            <a:r>
              <a:rPr lang="en-US" sz="2000" dirty="0">
                <a:latin typeface="Times New Roman" panose="02020603050405020304" pitchFamily="18" charset="0"/>
                <a:cs typeface="Times New Roman" panose="02020603050405020304" pitchFamily="18" charset="0"/>
              </a:rPr>
              <a:t>chip nodes</a:t>
            </a:r>
            <a:r>
              <a:rPr lang="en-US" sz="20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Functional tests cover a very high percentage of </a:t>
            </a:r>
            <a:r>
              <a:rPr lang="en-US" sz="2000" dirty="0" smtClean="0">
                <a:latin typeface="Times New Roman" panose="02020603050405020304" pitchFamily="18" charset="0"/>
                <a:cs typeface="Times New Roman" panose="02020603050405020304" pitchFamily="18" charset="0"/>
              </a:rPr>
              <a:t>modeled (e.g</a:t>
            </a:r>
            <a:r>
              <a:rPr lang="en-US" sz="2000" dirty="0">
                <a:latin typeface="Times New Roman" panose="02020603050405020304" pitchFamily="18" charset="0"/>
                <a:cs typeface="Times New Roman" panose="02020603050405020304" pitchFamily="18" charset="0"/>
              </a:rPr>
              <a:t>., stuck type) faults in logic circuits and their </a:t>
            </a:r>
            <a:r>
              <a:rPr lang="en-US" sz="2000" dirty="0" smtClean="0">
                <a:latin typeface="Times New Roman" panose="02020603050405020304" pitchFamily="18" charset="0"/>
                <a:cs typeface="Times New Roman" panose="02020603050405020304" pitchFamily="18" charset="0"/>
              </a:rPr>
              <a:t>generation.</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Often</a:t>
            </a:r>
            <a:r>
              <a:rPr lang="en-US" sz="2000" dirty="0">
                <a:latin typeface="Times New Roman" panose="02020603050405020304" pitchFamily="18" charset="0"/>
                <a:cs typeface="Times New Roman" panose="02020603050405020304" pitchFamily="18" charset="0"/>
              </a:rPr>
              <a:t>, functional vectors are understood as </a:t>
            </a:r>
            <a:r>
              <a:rPr lang="en-US" sz="2000" dirty="0" smtClean="0">
                <a:latin typeface="Times New Roman" panose="02020603050405020304" pitchFamily="18" charset="0"/>
                <a:cs typeface="Times New Roman" panose="02020603050405020304" pitchFamily="18" charset="0"/>
              </a:rPr>
              <a:t>verification vectors</a:t>
            </a:r>
            <a:r>
              <a:rPr lang="en-US" sz="2000" dirty="0">
                <a:latin typeface="Times New Roman" panose="02020603050405020304" pitchFamily="18" charset="0"/>
                <a:cs typeface="Times New Roman" panose="02020603050405020304" pitchFamily="18" charset="0"/>
              </a:rPr>
              <a:t>, which are used to verify whether the hardware actually </a:t>
            </a:r>
            <a:r>
              <a:rPr lang="en-US" sz="2000" dirty="0" smtClean="0">
                <a:latin typeface="Times New Roman" panose="02020603050405020304" pitchFamily="18" charset="0"/>
                <a:cs typeface="Times New Roman" panose="02020603050405020304" pitchFamily="18" charset="0"/>
              </a:rPr>
              <a:t>matches its </a:t>
            </a:r>
            <a:r>
              <a:rPr lang="en-US" sz="2000" dirty="0">
                <a:latin typeface="Times New Roman" panose="02020603050405020304" pitchFamily="18" charset="0"/>
                <a:cs typeface="Times New Roman" panose="02020603050405020304" pitchFamily="18" charset="0"/>
              </a:rPr>
              <a:t>specification. </a:t>
            </a:r>
            <a:endParaRPr lang="en-US" sz="2000" dirty="0" smtClean="0">
              <a:latin typeface="Times New Roman" panose="02020603050405020304" pitchFamily="18" charset="0"/>
              <a:cs typeface="Times New Roman" panose="02020603050405020304" pitchFamily="18" charset="0"/>
            </a:endParaRPr>
          </a:p>
        </p:txBody>
      </p:sp>
      <p:sp>
        <p:nvSpPr>
          <p:cNvPr id="3" name="Rectangle 2"/>
          <p:cNvSpPr/>
          <p:nvPr/>
        </p:nvSpPr>
        <p:spPr>
          <a:xfrm>
            <a:off x="720436" y="2901729"/>
            <a:ext cx="10792692" cy="1938992"/>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Functional tests may be applied at an elevated temperature to guarantee </a:t>
            </a:r>
            <a:r>
              <a:rPr lang="en-US" sz="2000" dirty="0" smtClean="0">
                <a:latin typeface="Times New Roman" panose="02020603050405020304" pitchFamily="18" charset="0"/>
                <a:cs typeface="Times New Roman" panose="02020603050405020304" pitchFamily="18" charset="0"/>
              </a:rPr>
              <a:t>specifications:</a:t>
            </a: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example, testing may be done at 85° C to guarantee 70° </a:t>
            </a:r>
            <a:r>
              <a:rPr lang="en-US" sz="2000" dirty="0" smtClean="0">
                <a:latin typeface="Times New Roman" panose="02020603050405020304" pitchFamily="18" charset="0"/>
                <a:cs typeface="Times New Roman" panose="02020603050405020304" pitchFamily="18" charset="0"/>
              </a:rPr>
              <a:t>operation. This </a:t>
            </a:r>
            <a:r>
              <a:rPr lang="en-US" sz="2000" dirty="0">
                <a:latin typeface="Times New Roman" panose="02020603050405020304" pitchFamily="18" charset="0"/>
                <a:cs typeface="Times New Roman" panose="02020603050405020304" pitchFamily="18" charset="0"/>
              </a:rPr>
              <a:t>is called </a:t>
            </a:r>
            <a:r>
              <a:rPr lang="en-US" sz="2000" i="1" dirty="0" smtClean="0">
                <a:latin typeface="Times New Roman" panose="02020603050405020304" pitchFamily="18" charset="0"/>
                <a:cs typeface="Times New Roman" panose="02020603050405020304" pitchFamily="18" charset="0"/>
              </a:rPr>
              <a:t>guard banding</a:t>
            </a:r>
            <a:r>
              <a:rPr lang="en-US" sz="2000" i="1" dirty="0">
                <a:latin typeface="Times New Roman" panose="02020603050405020304" pitchFamily="18" charset="0"/>
                <a:cs typeface="Times New Roman" panose="02020603050405020304" pitchFamily="18" charset="0"/>
              </a:rPr>
              <a:t>. </a:t>
            </a:r>
            <a:endParaRPr lang="en-US" sz="2000" i="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2000" i="1"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Another </a:t>
            </a:r>
            <a:r>
              <a:rPr lang="en-US" sz="2000" dirty="0">
                <a:latin typeface="Times New Roman" panose="02020603050405020304" pitchFamily="18" charset="0"/>
                <a:cs typeface="Times New Roman" panose="02020603050405020304" pitchFamily="18" charset="0"/>
              </a:rPr>
              <a:t>application is in </a:t>
            </a:r>
            <a:r>
              <a:rPr lang="en-US" sz="2000" b="1" i="1" dirty="0">
                <a:latin typeface="Times New Roman" panose="02020603050405020304" pitchFamily="18" charset="0"/>
                <a:cs typeface="Times New Roman" panose="02020603050405020304" pitchFamily="18" charset="0"/>
              </a:rPr>
              <a:t>speed binning </a:t>
            </a:r>
            <a:r>
              <a:rPr lang="en-US" sz="2000" dirty="0">
                <a:latin typeface="Times New Roman" panose="02020603050405020304" pitchFamily="18" charset="0"/>
                <a:cs typeface="Times New Roman" panose="02020603050405020304" pitchFamily="18" charset="0"/>
              </a:rPr>
              <a:t>to grade </a:t>
            </a:r>
            <a:r>
              <a:rPr lang="en-US" sz="2000" dirty="0" smtClean="0">
                <a:latin typeface="Times New Roman" panose="02020603050405020304" pitchFamily="18" charset="0"/>
                <a:cs typeface="Times New Roman" panose="02020603050405020304" pitchFamily="18" charset="0"/>
              </a:rPr>
              <a:t>the chips </a:t>
            </a:r>
            <a:r>
              <a:rPr lang="en-US" sz="2000" dirty="0">
                <a:latin typeface="Times New Roman" panose="02020603050405020304" pitchFamily="18" charset="0"/>
                <a:cs typeface="Times New Roman" panose="02020603050405020304" pitchFamily="18" charset="0"/>
              </a:rPr>
              <a:t>according to performance.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may be done by applying the tests at </a:t>
            </a:r>
            <a:r>
              <a:rPr lang="en-US" sz="2000" dirty="0" smtClean="0">
                <a:latin typeface="Times New Roman" panose="02020603050405020304" pitchFamily="18" charset="0"/>
                <a:cs typeface="Times New Roman" panose="02020603050405020304" pitchFamily="18" charset="0"/>
              </a:rPr>
              <a:t>several voltages </a:t>
            </a:r>
            <a:r>
              <a:rPr lang="en-US" sz="2000" dirty="0">
                <a:latin typeface="Times New Roman" panose="02020603050405020304" pitchFamily="18" charset="0"/>
                <a:cs typeface="Times New Roman" panose="02020603050405020304" pitchFamily="18" charset="0"/>
              </a:rPr>
              <a:t>and at varying timing conditions (e.g., clock frequency</a:t>
            </a:r>
            <a:r>
              <a:rPr lang="en-US" sz="2000"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04973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8147" y="675046"/>
            <a:ext cx="10792690" cy="5324535"/>
          </a:xfrm>
          <a:prstGeom prst="rect">
            <a:avLst/>
          </a:prstGeom>
        </p:spPr>
        <p:txBody>
          <a:bodyPr wrap="square">
            <a:spAutoFit/>
          </a:bodyPr>
          <a:lstStyle/>
          <a:p>
            <a:pPr algn="just"/>
            <a:r>
              <a:rPr lang="en-US" sz="2000" b="1" dirty="0" smtClean="0">
                <a:latin typeface="Times New Roman" panose="02020603050405020304" pitchFamily="18" charset="0"/>
                <a:cs typeface="Times New Roman" panose="02020603050405020304" pitchFamily="18" charset="0"/>
              </a:rPr>
              <a:t>Memory </a:t>
            </a:r>
            <a:r>
              <a:rPr lang="en-US" sz="2000" b="1" dirty="0">
                <a:latin typeface="Times New Roman" panose="02020603050405020304" pitchFamily="18" charset="0"/>
                <a:cs typeface="Times New Roman" panose="02020603050405020304" pitchFamily="18" charset="0"/>
              </a:rPr>
              <a:t>tests are </a:t>
            </a:r>
            <a:r>
              <a:rPr lang="en-US" sz="2000" b="1" i="1" dirty="0" smtClean="0">
                <a:latin typeface="Times New Roman" panose="02020603050405020304" pitchFamily="18" charset="0"/>
                <a:cs typeface="Times New Roman" panose="02020603050405020304" pitchFamily="18" charset="0"/>
              </a:rPr>
              <a:t>functional</a:t>
            </a:r>
            <a:r>
              <a:rPr lang="en-US" sz="2000" dirty="0" smtClean="0">
                <a:latin typeface="Times New Roman" panose="02020603050405020304" pitchFamily="18" charset="0"/>
                <a:cs typeface="Times New Roman" panose="02020603050405020304" pitchFamily="18" charset="0"/>
              </a:rPr>
              <a:t>:  </a:t>
            </a: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No </a:t>
            </a:r>
            <a:r>
              <a:rPr lang="en-US" sz="2000" dirty="0">
                <a:latin typeface="Times New Roman" panose="02020603050405020304" pitchFamily="18" charset="0"/>
                <a:cs typeface="Times New Roman" panose="02020603050405020304" pitchFamily="18" charset="0"/>
              </a:rPr>
              <a:t>stuck-type </a:t>
            </a:r>
            <a:r>
              <a:rPr lang="en-US" sz="2000" dirty="0" smtClean="0">
                <a:latin typeface="Times New Roman" panose="02020603050405020304" pitchFamily="18" charset="0"/>
                <a:cs typeface="Times New Roman" panose="02020603050405020304" pitchFamily="18" charset="0"/>
              </a:rPr>
              <a:t>fault coverage </a:t>
            </a:r>
            <a:r>
              <a:rPr lang="en-US" sz="2000" dirty="0">
                <a:latin typeface="Times New Roman" panose="02020603050405020304" pitchFamily="18" charset="0"/>
                <a:cs typeface="Times New Roman" panose="02020603050405020304" pitchFamily="18" charset="0"/>
              </a:rPr>
              <a:t>is evaluated for these tests, </a:t>
            </a:r>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are designed to check functional </a:t>
            </a:r>
            <a:r>
              <a:rPr lang="en-US" sz="2000" dirty="0" smtClean="0">
                <a:latin typeface="Times New Roman" panose="02020603050405020304" pitchFamily="18" charset="0"/>
                <a:cs typeface="Times New Roman" panose="02020603050405020304" pitchFamily="18" charset="0"/>
              </a:rPr>
              <a:t>attributes such </a:t>
            </a:r>
            <a:r>
              <a:rPr lang="en-US" sz="2000" dirty="0">
                <a:latin typeface="Times New Roman" panose="02020603050405020304" pitchFamily="18" charset="0"/>
                <a:cs typeface="Times New Roman" panose="02020603050405020304" pitchFamily="18" charset="0"/>
              </a:rPr>
              <a:t>as address uniqueness, address decoder speed, cell coupling, </a:t>
            </a:r>
            <a:r>
              <a:rPr lang="en-US" sz="2000" dirty="0" smtClean="0">
                <a:latin typeface="Times New Roman" panose="02020603050405020304" pitchFamily="18" charset="0"/>
                <a:cs typeface="Times New Roman" panose="02020603050405020304" pitchFamily="18" charset="0"/>
              </a:rPr>
              <a:t>column and </a:t>
            </a:r>
            <a:r>
              <a:rPr lang="en-US" sz="2000" dirty="0">
                <a:latin typeface="Times New Roman" panose="02020603050405020304" pitchFamily="18" charset="0"/>
                <a:cs typeface="Times New Roman" panose="02020603050405020304" pitchFamily="18" charset="0"/>
              </a:rPr>
              <a:t>row coupling, data sensitivity, write recovery, and refresh. </a:t>
            </a:r>
            <a:endParaRPr lang="en-US" sz="2000"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Elaborate testing may </a:t>
            </a:r>
            <a:r>
              <a:rPr lang="en-US" sz="2000" dirty="0">
                <a:latin typeface="Times New Roman" panose="02020603050405020304" pitchFamily="18" charset="0"/>
                <a:cs typeface="Times New Roman" panose="02020603050405020304" pitchFamily="18" charset="0"/>
              </a:rPr>
              <a:t>require long vector sequences. </a:t>
            </a:r>
            <a:endParaRPr lang="en-US" sz="2000"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increase throughput, memory testers </a:t>
            </a:r>
            <a:r>
              <a:rPr lang="en-US" sz="2000" dirty="0" smtClean="0">
                <a:latin typeface="Times New Roman" panose="02020603050405020304" pitchFamily="18" charset="0"/>
                <a:cs typeface="Times New Roman" panose="02020603050405020304" pitchFamily="18" charset="0"/>
              </a:rPr>
              <a:t>sometimes have </a:t>
            </a:r>
            <a:r>
              <a:rPr lang="en-US" sz="2000" dirty="0">
                <a:latin typeface="Times New Roman" panose="02020603050405020304" pitchFamily="18" charset="0"/>
                <a:cs typeface="Times New Roman" panose="02020603050405020304" pitchFamily="18" charset="0"/>
              </a:rPr>
              <a:t>parallel testing capability. </a:t>
            </a:r>
            <a:endParaRPr lang="en-US" sz="2000"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Specialized </a:t>
            </a:r>
            <a:r>
              <a:rPr lang="en-US" sz="2000" dirty="0">
                <a:latin typeface="Times New Roman" panose="02020603050405020304" pitchFamily="18" charset="0"/>
                <a:cs typeface="Times New Roman" panose="02020603050405020304" pitchFamily="18" charset="0"/>
              </a:rPr>
              <a:t>testers may even be able to </a:t>
            </a:r>
            <a:r>
              <a:rPr lang="en-US" sz="2000" dirty="0" smtClean="0">
                <a:latin typeface="Times New Roman" panose="02020603050405020304" pitchFamily="18" charset="0"/>
                <a:cs typeface="Times New Roman" panose="02020603050405020304" pitchFamily="18" charset="0"/>
              </a:rPr>
              <a:t>repair redundant </a:t>
            </a:r>
            <a:r>
              <a:rPr lang="en-US" sz="2000" dirty="0">
                <a:latin typeface="Times New Roman" panose="02020603050405020304" pitchFamily="18" charset="0"/>
                <a:cs typeface="Times New Roman" panose="02020603050405020304" pitchFamily="18" charset="0"/>
              </a:rPr>
              <a:t>cells used in large memories (256 M bits) to enhance </a:t>
            </a:r>
            <a:r>
              <a:rPr lang="en-US" sz="2000" dirty="0" smtClean="0">
                <a:latin typeface="Times New Roman" panose="02020603050405020304" pitchFamily="18" charset="0"/>
                <a:cs typeface="Times New Roman" panose="02020603050405020304" pitchFamily="18" charset="0"/>
              </a:rPr>
              <a:t>yield.</a:t>
            </a:r>
          </a:p>
          <a:p>
            <a:pPr algn="just"/>
            <a:r>
              <a:rPr lang="en-US" sz="2000" b="1" dirty="0" smtClean="0">
                <a:latin typeface="Times New Roman" panose="02020603050405020304" pitchFamily="18" charset="0"/>
                <a:cs typeface="Times New Roman" panose="02020603050405020304" pitchFamily="18" charset="0"/>
              </a:rPr>
              <a:t>Circuit </a:t>
            </a:r>
            <a:r>
              <a:rPr lang="en-US" sz="2000" b="1" dirty="0">
                <a:latin typeface="Times New Roman" panose="02020603050405020304" pitchFamily="18" charset="0"/>
                <a:cs typeface="Times New Roman" panose="02020603050405020304" pitchFamily="18" charset="0"/>
              </a:rPr>
              <a:t>boards consist </a:t>
            </a:r>
            <a:r>
              <a:rPr lang="en-US" sz="2000" b="1" dirty="0" smtClean="0">
                <a:latin typeface="Times New Roman" panose="02020603050405020304" pitchFamily="18" charset="0"/>
                <a:cs typeface="Times New Roman" panose="02020603050405020304" pitchFamily="18" charset="0"/>
              </a:rPr>
              <a:t>of previously-tested </a:t>
            </a:r>
            <a:r>
              <a:rPr lang="en-US" sz="2000" b="1" dirty="0">
                <a:latin typeface="Times New Roman" panose="02020603050405020304" pitchFamily="18" charset="0"/>
                <a:cs typeface="Times New Roman" panose="02020603050405020304" pitchFamily="18" charset="0"/>
              </a:rPr>
              <a:t>components. </a:t>
            </a:r>
            <a:endParaRPr lang="en-US" sz="2000" b="1"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primary objective of board testing is to check </a:t>
            </a:r>
            <a:r>
              <a:rPr lang="en-US" sz="2000" dirty="0" smtClean="0">
                <a:latin typeface="Times New Roman" panose="02020603050405020304" pitchFamily="18" charset="0"/>
                <a:cs typeface="Times New Roman" panose="02020603050405020304" pitchFamily="18" charset="0"/>
              </a:rPr>
              <a:t>the printed </a:t>
            </a:r>
            <a:r>
              <a:rPr lang="en-US" sz="2000" dirty="0">
                <a:latin typeface="Times New Roman" panose="02020603050405020304" pitchFamily="18" charset="0"/>
                <a:cs typeface="Times New Roman" panose="02020603050405020304" pitchFamily="18" charset="0"/>
              </a:rPr>
              <a:t>wiring and the contacts between wires and components. It is possible to </a:t>
            </a:r>
            <a:r>
              <a:rPr lang="en-US" sz="2000" dirty="0" smtClean="0">
                <a:latin typeface="Times New Roman" panose="02020603050405020304" pitchFamily="18" charset="0"/>
                <a:cs typeface="Times New Roman" panose="02020603050405020304" pitchFamily="18" charset="0"/>
              </a:rPr>
              <a:t>perform a </a:t>
            </a:r>
            <a:r>
              <a:rPr lang="en-US" sz="2000" dirty="0">
                <a:latin typeface="Times New Roman" panose="02020603050405020304" pitchFamily="18" charset="0"/>
                <a:cs typeface="Times New Roman" panose="02020603050405020304" pitchFamily="18" charset="0"/>
              </a:rPr>
              <a:t>bare-board testing of interconnections before the components are </a:t>
            </a:r>
            <a:r>
              <a:rPr lang="en-US" sz="2000" dirty="0" smtClean="0">
                <a:latin typeface="Times New Roman" panose="02020603050405020304" pitchFamily="18" charset="0"/>
                <a:cs typeface="Times New Roman" panose="02020603050405020304" pitchFamily="18" charset="0"/>
              </a:rPr>
              <a:t>inserted. </a:t>
            </a: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After </a:t>
            </a:r>
            <a:r>
              <a:rPr lang="en-US" sz="2000" dirty="0">
                <a:latin typeface="Times New Roman" panose="02020603050405020304" pitchFamily="18" charset="0"/>
                <a:cs typeface="Times New Roman" panose="02020603050405020304" pitchFamily="18" charset="0"/>
              </a:rPr>
              <a:t>the components (such as chips) are in place, </a:t>
            </a:r>
            <a:r>
              <a:rPr lang="en-US" sz="2000" i="1" dirty="0">
                <a:latin typeface="Times New Roman" panose="02020603050405020304" pitchFamily="18" charset="0"/>
                <a:cs typeface="Times New Roman" panose="02020603050405020304" pitchFamily="18" charset="0"/>
              </a:rPr>
              <a:t>in-circuit testing </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through </a:t>
            </a:r>
            <a:r>
              <a:rPr lang="en-US" sz="2000" dirty="0" smtClean="0">
                <a:latin typeface="Times New Roman" panose="02020603050405020304" pitchFamily="18" charset="0"/>
                <a:cs typeface="Times New Roman" panose="02020603050405020304" pitchFamily="18" charset="0"/>
              </a:rPr>
              <a:t>a </a:t>
            </a:r>
            <a:r>
              <a:rPr lang="en-US" sz="2000" i="1" dirty="0" smtClean="0">
                <a:latin typeface="Times New Roman" panose="02020603050405020304" pitchFamily="18" charset="0"/>
                <a:cs typeface="Times New Roman" panose="02020603050405020304" pitchFamily="18" charset="0"/>
              </a:rPr>
              <a:t>bed-of-nails </a:t>
            </a:r>
            <a:r>
              <a:rPr lang="en-US" sz="2000" dirty="0">
                <a:latin typeface="Times New Roman" panose="02020603050405020304" pitchFamily="18" charset="0"/>
                <a:cs typeface="Times New Roman" panose="02020603050405020304" pitchFamily="18" charset="0"/>
              </a:rPr>
              <a:t>fixture) is often used to verify the performance of individual </a:t>
            </a:r>
            <a:r>
              <a:rPr lang="en-US" sz="2000" dirty="0" smtClean="0">
                <a:latin typeface="Times New Roman" panose="02020603050405020304" pitchFamily="18" charset="0"/>
                <a:cs typeface="Times New Roman" panose="02020603050405020304" pitchFamily="18" charset="0"/>
              </a:rPr>
              <a:t>components, although </a:t>
            </a:r>
            <a:r>
              <a:rPr lang="en-US" sz="2000" dirty="0">
                <a:latin typeface="Times New Roman" panose="02020603050405020304" pitchFamily="18" charset="0"/>
                <a:cs typeface="Times New Roman" panose="02020603050405020304" pitchFamily="18" charset="0"/>
              </a:rPr>
              <a:t>the bed-of-nails fixture is becoming obsolete</a:t>
            </a:r>
            <a:r>
              <a:rPr lang="en-US" sz="2000" dirty="0" smtClean="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Finally</a:t>
            </a:r>
            <a:r>
              <a:rPr lang="en-US" sz="2000" dirty="0">
                <a:latin typeface="Times New Roman" panose="02020603050405020304" pitchFamily="18" charset="0"/>
                <a:cs typeface="Times New Roman" panose="02020603050405020304" pitchFamily="18" charset="0"/>
              </a:rPr>
              <a:t>, functional </a:t>
            </a:r>
            <a:r>
              <a:rPr lang="en-US" sz="2000" dirty="0" smtClean="0">
                <a:latin typeface="Times New Roman" panose="02020603050405020304" pitchFamily="18" charset="0"/>
                <a:cs typeface="Times New Roman" panose="02020603050405020304" pitchFamily="18" charset="0"/>
              </a:rPr>
              <a:t>testing determines </a:t>
            </a:r>
            <a:r>
              <a:rPr lang="en-US" sz="2000" dirty="0">
                <a:latin typeface="Times New Roman" panose="02020603050405020304" pitchFamily="18" charset="0"/>
                <a:cs typeface="Times New Roman" panose="02020603050405020304" pitchFamily="18" charset="0"/>
              </a:rPr>
              <a:t>whether or not individual components, possibly designed with </a:t>
            </a:r>
            <a:r>
              <a:rPr lang="en-US" sz="2000" dirty="0" smtClean="0">
                <a:latin typeface="Times New Roman" panose="02020603050405020304" pitchFamily="18" charset="0"/>
                <a:cs typeface="Times New Roman" panose="02020603050405020304" pitchFamily="18" charset="0"/>
              </a:rPr>
              <a:t>different </a:t>
            </a:r>
            <a:r>
              <a:rPr lang="en-US" sz="2000" dirty="0">
                <a:latin typeface="Times New Roman" panose="02020603050405020304" pitchFamily="18" charset="0"/>
                <a:cs typeface="Times New Roman" panose="02020603050405020304" pitchFamily="18" charset="0"/>
              </a:rPr>
              <a:t>technologies, function as a system and produce the expected response. </a:t>
            </a:r>
          </a:p>
        </p:txBody>
      </p:sp>
    </p:spTree>
    <p:extLst>
      <p:ext uri="{BB962C8B-B14F-4D97-AF65-F5344CB8AC3E}">
        <p14:creationId xmlns:p14="http://schemas.microsoft.com/office/powerpoint/2010/main" val="4178547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0437" y="691553"/>
            <a:ext cx="10806546" cy="4893647"/>
          </a:xfrm>
          <a:prstGeom prst="rect">
            <a:avLst/>
          </a:prstGeom>
        </p:spPr>
        <p:txBody>
          <a:bodyPr wrap="square">
            <a:spAutoFit/>
          </a:bodyPr>
          <a:lstStyle/>
          <a:p>
            <a:pPr algn="just"/>
            <a:r>
              <a:rPr lang="en-US" sz="2400" dirty="0" smtClean="0">
                <a:latin typeface="Times New Roman" panose="02020603050405020304" pitchFamily="18" charset="0"/>
                <a:cs typeface="Times New Roman" panose="02020603050405020304" pitchFamily="18" charset="0"/>
              </a:rPr>
              <a:t>The ATE employed </a:t>
            </a:r>
            <a:r>
              <a:rPr lang="en-US" sz="2400" dirty="0">
                <a:latin typeface="Times New Roman" panose="02020603050405020304" pitchFamily="18" charset="0"/>
                <a:cs typeface="Times New Roman" panose="02020603050405020304" pitchFamily="18" charset="0"/>
              </a:rPr>
              <a:t>for boards is different from that used for chips</a:t>
            </a:r>
            <a:r>
              <a:rPr lang="en-US" sz="2400" dirty="0" smtClean="0">
                <a:latin typeface="Times New Roman" panose="02020603050405020304" pitchFamily="18" charset="0"/>
                <a:cs typeface="Times New Roman" panose="02020603050405020304" pitchFamily="18" charset="0"/>
              </a:rPr>
              <a:t>.</a:t>
            </a:r>
          </a:p>
          <a:p>
            <a:pPr algn="just"/>
            <a:endParaRPr lang="en-US" sz="2400" dirty="0">
              <a:solidFill>
                <a:srgbClr val="FF0000"/>
              </a:solidFill>
              <a:latin typeface="Times New Roman" panose="02020603050405020304" pitchFamily="18" charset="0"/>
              <a:cs typeface="Times New Roman" panose="02020603050405020304" pitchFamily="18" charset="0"/>
            </a:endParaRPr>
          </a:p>
          <a:p>
            <a:pPr algn="just"/>
            <a:r>
              <a:rPr lang="en-US" sz="2400" b="1" dirty="0">
                <a:solidFill>
                  <a:srgbClr val="FF0000"/>
                </a:solidFill>
                <a:latin typeface="Times New Roman" panose="02020603050405020304" pitchFamily="18" charset="0"/>
                <a:cs typeface="Times New Roman" panose="02020603050405020304" pitchFamily="18" charset="0"/>
              </a:rPr>
              <a:t>Test Specifications and Test </a:t>
            </a:r>
            <a:r>
              <a:rPr lang="en-US" sz="2400" b="1" dirty="0" smtClean="0">
                <a:solidFill>
                  <a:srgbClr val="FF0000"/>
                </a:solidFill>
                <a:latin typeface="Times New Roman" panose="02020603050405020304" pitchFamily="18" charset="0"/>
                <a:cs typeface="Times New Roman" panose="02020603050405020304" pitchFamily="18" charset="0"/>
              </a:rPr>
              <a:t>Plan: </a:t>
            </a:r>
          </a:p>
          <a:p>
            <a:pPr algn="just"/>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Functional Characteristics – Algorithms to be implemented, I/O signal </a:t>
            </a:r>
            <a:r>
              <a:rPr lang="en-US" sz="2400" dirty="0" smtClean="0">
                <a:latin typeface="Times New Roman" panose="02020603050405020304" pitchFamily="18" charset="0"/>
                <a:cs typeface="Times New Roman" panose="02020603050405020304" pitchFamily="18" charset="0"/>
              </a:rPr>
              <a:t>characteristics (timing </a:t>
            </a:r>
            <a:r>
              <a:rPr lang="en-US" sz="2400" dirty="0">
                <a:latin typeface="Times New Roman" panose="02020603050405020304" pitchFamily="18" charset="0"/>
                <a:cs typeface="Times New Roman" panose="02020603050405020304" pitchFamily="18" charset="0"/>
              </a:rPr>
              <a:t>waveforms, signal levels, etc.), data and control signal </a:t>
            </a:r>
            <a:r>
              <a:rPr lang="en-US" sz="2400" dirty="0" smtClean="0">
                <a:latin typeface="Times New Roman" panose="02020603050405020304" pitchFamily="18" charset="0"/>
                <a:cs typeface="Times New Roman" panose="02020603050405020304" pitchFamily="18" charset="0"/>
              </a:rPr>
              <a:t>behavior, clock </a:t>
            </a:r>
            <a:r>
              <a:rPr lang="en-US" sz="2400" dirty="0">
                <a:latin typeface="Times New Roman" panose="02020603050405020304" pitchFamily="18" charset="0"/>
                <a:cs typeface="Times New Roman" panose="02020603050405020304" pitchFamily="18" charset="0"/>
              </a:rPr>
              <a:t>rate.</a:t>
            </a:r>
          </a:p>
          <a:p>
            <a:pPr algn="just"/>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Type of Device – Logic, microprocessor, memory, analog, etc.</a:t>
            </a:r>
          </a:p>
          <a:p>
            <a:pPr lvl="1" algn="just"/>
            <a:r>
              <a:rPr lang="en-US" sz="2400" dirty="0">
                <a:latin typeface="Times New Roman" panose="02020603050405020304" pitchFamily="18" charset="0"/>
                <a:cs typeface="Times New Roman" panose="02020603050405020304" pitchFamily="18" charset="0"/>
              </a:rPr>
              <a:t>• Physical Characteristics – Package, pin assignments, etc.</a:t>
            </a:r>
          </a:p>
          <a:p>
            <a:pPr algn="just"/>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Technology – CMOS (or gate array), custom, standard cell, etc.</a:t>
            </a:r>
          </a:p>
          <a:p>
            <a:pPr algn="just"/>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Environmental Characteristics – Operating temperature range, supply </a:t>
            </a:r>
            <a:r>
              <a:rPr lang="en-US" sz="2400" dirty="0" smtClean="0">
                <a:latin typeface="Times New Roman" panose="02020603050405020304" pitchFamily="18" charset="0"/>
                <a:cs typeface="Times New Roman" panose="02020603050405020304" pitchFamily="18" charset="0"/>
              </a:rPr>
              <a:t>voltage, humidity</a:t>
            </a:r>
            <a:r>
              <a:rPr lang="en-US" sz="2400" dirty="0">
                <a:latin typeface="Times New Roman" panose="02020603050405020304" pitchFamily="18" charset="0"/>
                <a:cs typeface="Times New Roman" panose="02020603050405020304" pitchFamily="18" charset="0"/>
              </a:rPr>
              <a:t>, etc.</a:t>
            </a:r>
          </a:p>
          <a:p>
            <a:pPr algn="just"/>
            <a:r>
              <a:rPr lang="en-US" sz="2400" dirty="0" smtClean="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Reliability – Acceptance quality level (defective parts per million), failure </a:t>
            </a:r>
            <a:r>
              <a:rPr lang="en-US" sz="2400" dirty="0" smtClean="0">
                <a:latin typeface="Times New Roman" panose="02020603050405020304" pitchFamily="18" charset="0"/>
                <a:cs typeface="Times New Roman" panose="02020603050405020304" pitchFamily="18" charset="0"/>
              </a:rPr>
              <a:t>rate per </a:t>
            </a:r>
            <a:r>
              <a:rPr lang="en-US" sz="2400" dirty="0">
                <a:latin typeface="Times New Roman" panose="02020603050405020304" pitchFamily="18" charset="0"/>
                <a:cs typeface="Times New Roman" panose="02020603050405020304" pitchFamily="18" charset="0"/>
              </a:rPr>
              <a:t>1,000 hours, noise </a:t>
            </a:r>
            <a:r>
              <a:rPr lang="en-US" sz="2400" dirty="0" smtClean="0">
                <a:latin typeface="Times New Roman" panose="02020603050405020304" pitchFamily="18" charset="0"/>
                <a:cs typeface="Times New Roman" panose="02020603050405020304" pitchFamily="18" charset="0"/>
              </a:rPr>
              <a:t>characteristics</a:t>
            </a:r>
            <a:r>
              <a:rPr lang="en-US" sz="2400" dirty="0">
                <a:latin typeface="Times New Roman" panose="02020603050405020304" pitchFamily="18" charset="0"/>
                <a:cs typeface="Times New Roman" panose="02020603050405020304" pitchFamily="18" charset="0"/>
              </a:rPr>
              <a:t>, etc.</a:t>
            </a:r>
          </a:p>
        </p:txBody>
      </p:sp>
    </p:spTree>
    <p:extLst>
      <p:ext uri="{BB962C8B-B14F-4D97-AF65-F5344CB8AC3E}">
        <p14:creationId xmlns:p14="http://schemas.microsoft.com/office/powerpoint/2010/main" val="1640993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022" y="693180"/>
            <a:ext cx="10723418" cy="5078313"/>
          </a:xfrm>
          <a:prstGeom prst="rect">
            <a:avLst/>
          </a:prstGeom>
        </p:spPr>
        <p:txBody>
          <a:bodyPr wrap="square">
            <a:spAutoFit/>
          </a:bodyPr>
          <a:lstStyle/>
          <a:p>
            <a:pPr algn="just"/>
            <a:r>
              <a:rPr lang="en-US" sz="2000" b="1" dirty="0">
                <a:solidFill>
                  <a:srgbClr val="FF0000"/>
                </a:solidFill>
                <a:latin typeface="Times New Roman" panose="02020603050405020304" pitchFamily="18" charset="0"/>
                <a:cs typeface="Times New Roman" panose="02020603050405020304" pitchFamily="18" charset="0"/>
              </a:rPr>
              <a:t>Test Plan</a:t>
            </a:r>
            <a:endParaRPr lang="en-US" sz="2000" dirty="0" smtClean="0">
              <a:solidFill>
                <a:srgbClr val="FF0000"/>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test plan the type of </a:t>
            </a:r>
            <a:r>
              <a:rPr lang="en-US" sz="2000" dirty="0" smtClean="0">
                <a:latin typeface="Times New Roman" panose="02020603050405020304" pitchFamily="18" charset="0"/>
                <a:cs typeface="Times New Roman" panose="02020603050405020304" pitchFamily="18" charset="0"/>
              </a:rPr>
              <a:t>test equipment </a:t>
            </a:r>
            <a:r>
              <a:rPr lang="en-US" sz="2000" dirty="0">
                <a:latin typeface="Times New Roman" panose="02020603050405020304" pitchFamily="18" charset="0"/>
                <a:cs typeface="Times New Roman" panose="02020603050405020304" pitchFamily="18" charset="0"/>
              </a:rPr>
              <a:t>and the type of tests are specified.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Selection </a:t>
            </a:r>
            <a:r>
              <a:rPr lang="en-US" sz="2000" dirty="0">
                <a:latin typeface="Times New Roman" panose="02020603050405020304" pitchFamily="18" charset="0"/>
                <a:cs typeface="Times New Roman" panose="02020603050405020304" pitchFamily="18" charset="0"/>
              </a:rPr>
              <a:t>of a tester depends </a:t>
            </a:r>
            <a:r>
              <a:rPr lang="en-US" sz="2000" dirty="0" smtClean="0">
                <a:latin typeface="Times New Roman" panose="02020603050405020304" pitchFamily="18" charset="0"/>
                <a:cs typeface="Times New Roman" panose="02020603050405020304" pitchFamily="18" charset="0"/>
              </a:rPr>
              <a:t>on parameters </a:t>
            </a:r>
            <a:r>
              <a:rPr lang="en-US" sz="2000" dirty="0">
                <a:latin typeface="Times New Roman" panose="02020603050405020304" pitchFamily="18" charset="0"/>
                <a:cs typeface="Times New Roman" panose="02020603050405020304" pitchFamily="18" charset="0"/>
              </a:rPr>
              <a:t>as throughput, clock rate, timing accuracy, test sequence length, </a:t>
            </a:r>
            <a:r>
              <a:rPr lang="en-US" sz="2000" dirty="0" smtClean="0">
                <a:latin typeface="Times New Roman" panose="02020603050405020304" pitchFamily="18" charset="0"/>
                <a:cs typeface="Times New Roman" panose="02020603050405020304" pitchFamily="18" charset="0"/>
              </a:rPr>
              <a:t>tester availability</a:t>
            </a:r>
            <a:r>
              <a:rPr lang="en-US" sz="2000" dirty="0">
                <a:latin typeface="Times New Roman" panose="02020603050405020304" pitchFamily="18" charset="0"/>
                <a:cs typeface="Times New Roman" panose="02020603050405020304" pitchFamily="18" charset="0"/>
              </a:rPr>
              <a:t>, and cost</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types of test may include parametric, functional, </a:t>
            </a:r>
            <a:r>
              <a:rPr lang="en-US" sz="2000" dirty="0" smtClean="0">
                <a:latin typeface="Times New Roman" panose="02020603050405020304" pitchFamily="18" charset="0"/>
                <a:cs typeface="Times New Roman" panose="02020603050405020304" pitchFamily="18" charset="0"/>
              </a:rPr>
              <a:t>burn-in, margin</a:t>
            </a:r>
            <a:r>
              <a:rPr lang="en-US" sz="2000" dirty="0">
                <a:latin typeface="Times New Roman" panose="02020603050405020304" pitchFamily="18" charset="0"/>
                <a:cs typeface="Times New Roman" panose="02020603050405020304" pitchFamily="18" charset="0"/>
              </a:rPr>
              <a:t>, speed sorting, etc.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fault coverage requirement should also be specified</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smtClean="0">
                <a:solidFill>
                  <a:srgbClr val="FF0000"/>
                </a:solidFill>
                <a:latin typeface="Times New Roman" panose="02020603050405020304" pitchFamily="18" charset="0"/>
                <a:cs typeface="Times New Roman" panose="02020603050405020304" pitchFamily="18" charset="0"/>
              </a:rPr>
              <a:t>Testers: </a:t>
            </a: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basic purpose of a tester is to drive the inputs and to monitor </a:t>
            </a:r>
            <a:r>
              <a:rPr lang="en-US" sz="2000" dirty="0" smtClean="0">
                <a:latin typeface="Times New Roman" panose="02020603050405020304" pitchFamily="18" charset="0"/>
                <a:cs typeface="Times New Roman" panose="02020603050405020304" pitchFamily="18" charset="0"/>
              </a:rPr>
              <a:t>the outputs </a:t>
            </a:r>
            <a:r>
              <a:rPr lang="en-US" sz="2000" dirty="0">
                <a:latin typeface="Times New Roman" panose="02020603050405020304" pitchFamily="18" charset="0"/>
                <a:cs typeface="Times New Roman" panose="02020603050405020304" pitchFamily="18" charset="0"/>
              </a:rPr>
              <a:t>of a device-under-test</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Testers are popularly known as ATE (</a:t>
            </a:r>
            <a:r>
              <a:rPr lang="en-US" sz="2000" i="1" dirty="0">
                <a:latin typeface="Times New Roman" panose="02020603050405020304" pitchFamily="18" charset="0"/>
                <a:cs typeface="Times New Roman" panose="02020603050405020304" pitchFamily="18" charset="0"/>
              </a:rPr>
              <a:t>automatic </a:t>
            </a:r>
            <a:r>
              <a:rPr lang="en-US" sz="2000" i="1" dirty="0" smtClean="0">
                <a:latin typeface="Times New Roman" panose="02020603050405020304" pitchFamily="18" charset="0"/>
                <a:cs typeface="Times New Roman" panose="02020603050405020304" pitchFamily="18" charset="0"/>
              </a:rPr>
              <a:t>test equipment</a:t>
            </a:r>
            <a:r>
              <a:rPr lang="en-US" sz="2000" i="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Fast-changing </a:t>
            </a:r>
            <a:r>
              <a:rPr lang="en-US" sz="2000" dirty="0">
                <a:latin typeface="Times New Roman" panose="02020603050405020304" pitchFamily="18" charset="0"/>
                <a:cs typeface="Times New Roman" panose="02020603050405020304" pitchFamily="18" charset="0"/>
              </a:rPr>
              <a:t>VLSI technology has driven the development of </a:t>
            </a:r>
            <a:r>
              <a:rPr lang="en-US" sz="2000" dirty="0" smtClean="0">
                <a:latin typeface="Times New Roman" panose="02020603050405020304" pitchFamily="18" charset="0"/>
                <a:cs typeface="Times New Roman" panose="02020603050405020304" pitchFamily="18" charset="0"/>
              </a:rPr>
              <a:t>modern  ATE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Selection </a:t>
            </a:r>
            <a:r>
              <a:rPr lang="en-US" sz="2000" dirty="0">
                <a:latin typeface="Times New Roman" panose="02020603050405020304" pitchFamily="18" charset="0"/>
                <a:cs typeface="Times New Roman" panose="02020603050405020304" pitchFamily="18" charset="0"/>
              </a:rPr>
              <a:t>of ATE for a VLSI device must consider the specifications of </a:t>
            </a:r>
            <a:r>
              <a:rPr lang="en-US" sz="2000" dirty="0" smtClean="0">
                <a:latin typeface="Times New Roman" panose="02020603050405020304" pitchFamily="18" charset="0"/>
                <a:cs typeface="Times New Roman" panose="02020603050405020304" pitchFamily="18" charset="0"/>
              </a:rPr>
              <a:t>the device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Major </a:t>
            </a:r>
            <a:r>
              <a:rPr lang="en-US" sz="2000" dirty="0">
                <a:latin typeface="Times New Roman" panose="02020603050405020304" pitchFamily="18" charset="0"/>
                <a:cs typeface="Times New Roman" panose="02020603050405020304" pitchFamily="18" charset="0"/>
              </a:rPr>
              <a:t>factors are speed (clock rate of the device), timing (strobe) </a:t>
            </a:r>
            <a:r>
              <a:rPr lang="en-US" sz="2000" dirty="0" smtClean="0">
                <a:latin typeface="Times New Roman" panose="02020603050405020304" pitchFamily="18" charset="0"/>
                <a:cs typeface="Times New Roman" panose="02020603050405020304" pitchFamily="18" charset="0"/>
              </a:rPr>
              <a:t>accuracy, number </a:t>
            </a:r>
            <a:r>
              <a:rPr lang="en-US" sz="2000" dirty="0">
                <a:latin typeface="Times New Roman" panose="02020603050405020304" pitchFamily="18" charset="0"/>
                <a:cs typeface="Times New Roman" panose="02020603050405020304" pitchFamily="18" charset="0"/>
              </a:rPr>
              <a:t>of input/output pins, etc</a:t>
            </a:r>
            <a:r>
              <a:rPr 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Other considerations in selecting a tester are </a:t>
            </a:r>
            <a:r>
              <a:rPr lang="en-US" sz="2000" dirty="0" smtClean="0">
                <a:latin typeface="Times New Roman" panose="02020603050405020304" pitchFamily="18" charset="0"/>
                <a:cs typeface="Times New Roman" panose="02020603050405020304" pitchFamily="18" charset="0"/>
              </a:rPr>
              <a:t>cost, reliability</a:t>
            </a:r>
            <a:r>
              <a:rPr lang="en-US" sz="2000" dirty="0">
                <a:latin typeface="Times New Roman" panose="02020603050405020304" pitchFamily="18" charset="0"/>
                <a:cs typeface="Times New Roman" panose="02020603050405020304" pitchFamily="18" charset="0"/>
              </a:rPr>
              <a:t>, serviceability, ease of programming, </a:t>
            </a:r>
            <a:r>
              <a:rPr lang="en-US" sz="2000" dirty="0" err="1" smtClean="0">
                <a:latin typeface="Times New Roman" panose="02020603050405020304" pitchFamily="18" charset="0"/>
                <a:cs typeface="Times New Roman" panose="02020603050405020304" pitchFamily="18" charset="0"/>
              </a:rPr>
              <a:t>etc</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6274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236" y="666453"/>
            <a:ext cx="10903527" cy="1631216"/>
          </a:xfrm>
          <a:prstGeom prst="rect">
            <a:avLst/>
          </a:prstGeom>
        </p:spPr>
        <p:txBody>
          <a:bodyPr wrap="square">
            <a:spAutoFit/>
          </a:bodyPr>
          <a:lstStyle/>
          <a:p>
            <a:pPr algn="just"/>
            <a:r>
              <a:rPr lang="en-US" sz="2000" b="1" dirty="0">
                <a:solidFill>
                  <a:srgbClr val="FF0000"/>
                </a:solidFill>
                <a:latin typeface="Times New Roman" panose="02020603050405020304" pitchFamily="18" charset="0"/>
                <a:cs typeface="Times New Roman" panose="02020603050405020304" pitchFamily="18" charset="0"/>
              </a:rPr>
              <a:t>Test </a:t>
            </a:r>
            <a:r>
              <a:rPr lang="en-US" sz="2000" b="1" dirty="0" smtClean="0">
                <a:solidFill>
                  <a:srgbClr val="FF0000"/>
                </a:solidFill>
                <a:latin typeface="Times New Roman" panose="02020603050405020304" pitchFamily="18" charset="0"/>
                <a:cs typeface="Times New Roman" panose="02020603050405020304" pitchFamily="18" charset="0"/>
              </a:rPr>
              <a:t>Programming: </a:t>
            </a:r>
          </a:p>
          <a:p>
            <a:pPr algn="just"/>
            <a:r>
              <a:rPr lang="en-US" sz="2000" dirty="0" smtClean="0">
                <a:latin typeface="Times New Roman" panose="02020603050405020304" pitchFamily="18" charset="0"/>
                <a:cs typeface="Times New Roman" panose="02020603050405020304" pitchFamily="18" charset="0"/>
              </a:rPr>
              <a:t>Once </a:t>
            </a:r>
            <a:r>
              <a:rPr lang="en-US" sz="2000" dirty="0">
                <a:latin typeface="Times New Roman" panose="02020603050405020304" pitchFamily="18" charset="0"/>
                <a:cs typeface="Times New Roman" panose="02020603050405020304" pitchFamily="18" charset="0"/>
              </a:rPr>
              <a:t>the device-under-test has been mounted in the </a:t>
            </a:r>
            <a:r>
              <a:rPr lang="en-US" sz="2000" dirty="0" smtClean="0">
                <a:latin typeface="Times New Roman" panose="02020603050405020304" pitchFamily="18" charset="0"/>
                <a:cs typeface="Times New Roman" panose="02020603050405020304" pitchFamily="18" charset="0"/>
              </a:rPr>
              <a:t>tester, three </a:t>
            </a:r>
            <a:r>
              <a:rPr lang="en-US" sz="2000" dirty="0">
                <a:latin typeface="Times New Roman" panose="02020603050405020304" pitchFamily="18" charset="0"/>
                <a:cs typeface="Times New Roman" panose="02020603050405020304" pitchFamily="18" charset="0"/>
              </a:rPr>
              <a:t>things are needed to conduct the </a:t>
            </a:r>
            <a:r>
              <a:rPr lang="en-US" sz="2000" dirty="0" smtClean="0">
                <a:latin typeface="Times New Roman" panose="02020603050405020304" pitchFamily="18" charset="0"/>
                <a:cs typeface="Times New Roman" panose="02020603050405020304" pitchFamily="18" charset="0"/>
              </a:rPr>
              <a:t>test.</a:t>
            </a: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These </a:t>
            </a:r>
            <a:r>
              <a:rPr lang="en-US" sz="2000" dirty="0">
                <a:latin typeface="Times New Roman" panose="02020603050405020304" pitchFamily="18" charset="0"/>
                <a:cs typeface="Times New Roman" panose="02020603050405020304" pitchFamily="18" charset="0"/>
              </a:rPr>
              <a:t>are the </a:t>
            </a:r>
            <a:r>
              <a:rPr lang="en-US" sz="2000" i="1" dirty="0">
                <a:latin typeface="Times New Roman" panose="02020603050405020304" pitchFamily="18" charset="0"/>
                <a:cs typeface="Times New Roman" panose="02020603050405020304" pitchFamily="18" charset="0"/>
              </a:rPr>
              <a:t>test program</a:t>
            </a:r>
            <a:r>
              <a:rPr lang="en-US" sz="2000" dirty="0">
                <a:latin typeface="Times New Roman" panose="02020603050405020304" pitchFamily="18" charset="0"/>
                <a:cs typeface="Times New Roman" panose="02020603050405020304" pitchFamily="18" charset="0"/>
              </a:rPr>
              <a:t>, the </a:t>
            </a:r>
            <a:r>
              <a:rPr lang="en-US" sz="2000" dirty="0" smtClean="0">
                <a:latin typeface="Times New Roman" panose="02020603050405020304" pitchFamily="18" charset="0"/>
                <a:cs typeface="Times New Roman" panose="02020603050405020304" pitchFamily="18" charset="0"/>
              </a:rPr>
              <a:t>digital </a:t>
            </a:r>
            <a:r>
              <a:rPr lang="en-US" sz="2000" i="1" dirty="0" smtClean="0">
                <a:latin typeface="Times New Roman" panose="02020603050405020304" pitchFamily="18" charset="0"/>
                <a:cs typeface="Times New Roman" panose="02020603050405020304" pitchFamily="18" charset="0"/>
              </a:rPr>
              <a:t>test </a:t>
            </a:r>
            <a:r>
              <a:rPr lang="en-US" sz="2000" i="1" dirty="0">
                <a:latin typeface="Times New Roman" panose="02020603050405020304" pitchFamily="18" charset="0"/>
                <a:cs typeface="Times New Roman" panose="02020603050405020304" pitchFamily="18" charset="0"/>
              </a:rPr>
              <a:t>vectors</a:t>
            </a:r>
            <a:r>
              <a:rPr lang="en-US" sz="2000" dirty="0">
                <a:latin typeface="Times New Roman" panose="02020603050405020304" pitchFamily="18" charset="0"/>
                <a:cs typeface="Times New Roman" panose="02020603050405020304" pitchFamily="18" charset="0"/>
              </a:rPr>
              <a:t>, and the analog test waveforms. </a:t>
            </a: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Until </a:t>
            </a:r>
            <a:r>
              <a:rPr lang="en-US" sz="2000" dirty="0">
                <a:latin typeface="Times New Roman" panose="02020603050405020304" pitchFamily="18" charset="0"/>
                <a:cs typeface="Times New Roman" panose="02020603050405020304" pitchFamily="18" charset="0"/>
              </a:rPr>
              <a:t>recently, test programs </a:t>
            </a:r>
            <a:r>
              <a:rPr lang="en-US" sz="2000" dirty="0" smtClean="0">
                <a:latin typeface="Times New Roman" panose="02020603050405020304" pitchFamily="18" charset="0"/>
                <a:cs typeface="Times New Roman" panose="02020603050405020304" pitchFamily="18" charset="0"/>
              </a:rPr>
              <a:t>were written </a:t>
            </a:r>
            <a:r>
              <a:rPr lang="en-US" sz="2000" dirty="0">
                <a:latin typeface="Times New Roman" panose="02020603050405020304" pitchFamily="18" charset="0"/>
                <a:cs typeface="Times New Roman" panose="02020603050405020304" pitchFamily="18" charset="0"/>
              </a:rPr>
              <a:t>manually. </a:t>
            </a:r>
            <a:endParaRPr lang="en-US" sz="2000"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However</a:t>
            </a:r>
            <a:r>
              <a:rPr lang="en-US" sz="2000" dirty="0">
                <a:latin typeface="Times New Roman" panose="02020603050405020304" pitchFamily="18" charset="0"/>
                <a:cs typeface="Times New Roman" panose="02020603050405020304" pitchFamily="18" charset="0"/>
              </a:rPr>
              <a:t>, the use of CAD tools is now becoming widespread </a:t>
            </a:r>
            <a:r>
              <a:rPr lang="en-US" sz="2000" dirty="0" smtClean="0">
                <a:latin typeface="Times New Roman" panose="02020603050405020304" pitchFamily="18" charset="0"/>
                <a:cs typeface="Times New Roman" panose="02020603050405020304" pitchFamily="18" charset="0"/>
              </a:rPr>
              <a:t>in this area.</a:t>
            </a:r>
            <a:endParaRPr lang="en-US" sz="2000" dirty="0">
              <a:latin typeface="Times New Roman" panose="02020603050405020304" pitchFamily="18" charset="0"/>
              <a:cs typeface="Times New Roman" panose="02020603050405020304" pitchFamily="18" charset="0"/>
            </a:endParaRPr>
          </a:p>
        </p:txBody>
      </p:sp>
      <p:sp>
        <p:nvSpPr>
          <p:cNvPr id="3" name="Rectangle 2"/>
          <p:cNvSpPr/>
          <p:nvPr/>
        </p:nvSpPr>
        <p:spPr>
          <a:xfrm>
            <a:off x="858980" y="2297669"/>
            <a:ext cx="10571019" cy="1631216"/>
          </a:xfrm>
          <a:prstGeom prst="rect">
            <a:avLst/>
          </a:prstGeom>
        </p:spPr>
        <p:txBody>
          <a:bodyPr wrap="square">
            <a:spAutoFit/>
          </a:bodyPr>
          <a:lstStyle/>
          <a:p>
            <a:pPr algn="just"/>
            <a:r>
              <a:rPr lang="en-US" sz="2000" dirty="0">
                <a:latin typeface="Times-Roman"/>
              </a:rPr>
              <a:t>(1) Tester specification and the information on the types of tests is obtained </a:t>
            </a:r>
            <a:r>
              <a:rPr lang="en-US" sz="2000" dirty="0" smtClean="0">
                <a:latin typeface="Times-Roman"/>
              </a:rPr>
              <a:t>from the </a:t>
            </a:r>
            <a:r>
              <a:rPr lang="en-US" sz="2000" dirty="0">
                <a:latin typeface="Times-Roman"/>
              </a:rPr>
              <a:t>test plan.</a:t>
            </a:r>
          </a:p>
          <a:p>
            <a:pPr algn="just"/>
            <a:r>
              <a:rPr lang="en-US" sz="2000" dirty="0">
                <a:latin typeface="Times-Roman"/>
              </a:rPr>
              <a:t>(2) Physical data on the device (pin locations, wafer map, etc.) are obtained </a:t>
            </a:r>
            <a:r>
              <a:rPr lang="en-US" sz="2000" dirty="0" smtClean="0">
                <a:latin typeface="Times-Roman"/>
              </a:rPr>
              <a:t>from the </a:t>
            </a:r>
            <a:r>
              <a:rPr lang="en-US" sz="2000" dirty="0">
                <a:latin typeface="Times-Roman"/>
              </a:rPr>
              <a:t>layout.</a:t>
            </a:r>
          </a:p>
          <a:p>
            <a:pPr algn="just"/>
            <a:r>
              <a:rPr lang="en-US" sz="2000" dirty="0">
                <a:latin typeface="Times-Roman"/>
              </a:rPr>
              <a:t>(3) Timing information on signals and test vectors (inputs and expected </a:t>
            </a:r>
            <a:r>
              <a:rPr lang="en-US" sz="2000" dirty="0" smtClean="0">
                <a:latin typeface="Times-Roman"/>
              </a:rPr>
              <a:t>responses) are </a:t>
            </a:r>
            <a:r>
              <a:rPr lang="en-US" sz="2000" dirty="0">
                <a:latin typeface="Times-Roman"/>
              </a:rPr>
              <a:t>obtained from simulators.</a:t>
            </a:r>
          </a:p>
        </p:txBody>
      </p:sp>
      <p:pic>
        <p:nvPicPr>
          <p:cNvPr id="4" name="Picture 3"/>
          <p:cNvPicPr>
            <a:picLocks noChangeAspect="1"/>
          </p:cNvPicPr>
          <p:nvPr/>
        </p:nvPicPr>
        <p:blipFill>
          <a:blip r:embed="rId2"/>
          <a:stretch>
            <a:fillRect/>
          </a:stretch>
        </p:blipFill>
        <p:spPr>
          <a:xfrm>
            <a:off x="4069774" y="3640808"/>
            <a:ext cx="4495800" cy="2705100"/>
          </a:xfrm>
          <a:prstGeom prst="rect">
            <a:avLst/>
          </a:prstGeom>
        </p:spPr>
      </p:pic>
    </p:spTree>
    <p:extLst>
      <p:ext uri="{BB962C8B-B14F-4D97-AF65-F5344CB8AC3E}">
        <p14:creationId xmlns:p14="http://schemas.microsoft.com/office/powerpoint/2010/main" val="41720747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03562" y="1008444"/>
            <a:ext cx="10571020" cy="4401205"/>
          </a:xfrm>
          <a:prstGeom prst="rect">
            <a:avLst/>
          </a:prstGeom>
        </p:spPr>
        <p:txBody>
          <a:bodyPr wrap="square">
            <a:spAutoFit/>
          </a:bodyPr>
          <a:lstStyle/>
          <a:p>
            <a:pPr algn="just"/>
            <a:r>
              <a:rPr lang="en-US" sz="2000" b="1" dirty="0" smtClean="0">
                <a:solidFill>
                  <a:srgbClr val="FF0000"/>
                </a:solidFill>
                <a:latin typeface="Times New Roman" panose="02020603050405020304" pitchFamily="18" charset="0"/>
                <a:cs typeface="Times New Roman" panose="02020603050405020304" pitchFamily="18" charset="0"/>
              </a:rPr>
              <a:t>Test </a:t>
            </a:r>
            <a:r>
              <a:rPr lang="en-US" sz="2000" b="1" dirty="0">
                <a:solidFill>
                  <a:srgbClr val="FF0000"/>
                </a:solidFill>
                <a:latin typeface="Times New Roman" panose="02020603050405020304" pitchFamily="18" charset="0"/>
                <a:cs typeface="Times New Roman" panose="02020603050405020304" pitchFamily="18" charset="0"/>
              </a:rPr>
              <a:t>program </a:t>
            </a:r>
            <a:r>
              <a:rPr lang="en-US" sz="2000" b="1" dirty="0" smtClean="0">
                <a:solidFill>
                  <a:srgbClr val="FF0000"/>
                </a:solidFill>
                <a:latin typeface="Times New Roman" panose="02020603050405020304" pitchFamily="18" charset="0"/>
                <a:cs typeface="Times New Roman" panose="02020603050405020304" pitchFamily="18" charset="0"/>
              </a:rPr>
              <a:t>generation:</a:t>
            </a:r>
            <a:endParaRPr lang="en-US" sz="2000" b="1" dirty="0">
              <a:solidFill>
                <a:srgbClr val="FF0000"/>
              </a:solidFill>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test program contains the sequence of instructions that a tester would </a:t>
            </a:r>
            <a:r>
              <a:rPr lang="en-US" sz="2000" dirty="0" smtClean="0">
                <a:latin typeface="Times New Roman" panose="02020603050405020304" pitchFamily="18" charset="0"/>
                <a:cs typeface="Times New Roman" panose="02020603050405020304" pitchFamily="18" charset="0"/>
              </a:rPr>
              <a:t>follow to </a:t>
            </a:r>
            <a:r>
              <a:rPr lang="en-US" sz="2000" dirty="0">
                <a:latin typeface="Times New Roman" panose="02020603050405020304" pitchFamily="18" charset="0"/>
                <a:cs typeface="Times New Roman" panose="02020603050405020304" pitchFamily="18" charset="0"/>
              </a:rPr>
              <a:t>conduct testing. </a:t>
            </a:r>
            <a:endParaRPr lang="en-US" sz="2000" dirty="0" smtClean="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example:</a:t>
            </a:r>
          </a:p>
          <a:p>
            <a:pPr algn="just"/>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simple sequence of events will be apply </a:t>
            </a:r>
            <a:r>
              <a:rPr lang="en-US" sz="2000" dirty="0" smtClean="0">
                <a:latin typeface="Times New Roman" panose="02020603050405020304" pitchFamily="18" charset="0"/>
                <a:cs typeface="Times New Roman" panose="02020603050405020304" pitchFamily="18" charset="0"/>
              </a:rPr>
              <a:t>power, clocks </a:t>
            </a:r>
            <a:r>
              <a:rPr lang="en-US" sz="2000" dirty="0">
                <a:latin typeface="Times New Roman" panose="02020603050405020304" pitchFamily="18" charset="0"/>
                <a:cs typeface="Times New Roman" panose="02020603050405020304" pitchFamily="18" charset="0"/>
              </a:rPr>
              <a:t>and vectors to input pins, strobe output pins, and compare output </a:t>
            </a:r>
            <a:r>
              <a:rPr lang="en-US" sz="2000" dirty="0" smtClean="0">
                <a:latin typeface="Times New Roman" panose="02020603050405020304" pitchFamily="18" charset="0"/>
                <a:cs typeface="Times New Roman" panose="02020603050405020304" pitchFamily="18" charset="0"/>
              </a:rPr>
              <a:t>signals with </a:t>
            </a:r>
            <a:r>
              <a:rPr lang="en-US" sz="2000" dirty="0">
                <a:latin typeface="Times New Roman" panose="02020603050405020304" pitchFamily="18" charset="0"/>
                <a:cs typeface="Times New Roman" panose="02020603050405020304" pitchFamily="18" charset="0"/>
              </a:rPr>
              <a:t>stored expected </a:t>
            </a:r>
            <a:r>
              <a:rPr lang="en-US" sz="2000" dirty="0" smtClean="0">
                <a:latin typeface="Times New Roman" panose="02020603050405020304" pitchFamily="18" charset="0"/>
                <a:cs typeface="Times New Roman" panose="02020603050405020304" pitchFamily="18" charset="0"/>
              </a:rPr>
              <a:t>response.</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Modern </a:t>
            </a:r>
            <a:r>
              <a:rPr lang="en-US" sz="2000" dirty="0">
                <a:latin typeface="Times New Roman" panose="02020603050405020304" pitchFamily="18" charset="0"/>
                <a:cs typeface="Times New Roman" panose="02020603050405020304" pitchFamily="18" charset="0"/>
              </a:rPr>
              <a:t>testers provide a choice of input </a:t>
            </a:r>
            <a:r>
              <a:rPr lang="en-US" sz="2000" dirty="0" smtClean="0">
                <a:latin typeface="Times New Roman" panose="02020603050405020304" pitchFamily="18" charset="0"/>
                <a:cs typeface="Times New Roman" panose="02020603050405020304" pitchFamily="18" charset="0"/>
              </a:rPr>
              <a:t>signal waveforms</a:t>
            </a:r>
            <a:r>
              <a:rPr lang="en-US" sz="2000" dirty="0">
                <a:latin typeface="Times New Roman" panose="02020603050405020304" pitchFamily="18" charset="0"/>
                <a:cs typeface="Times New Roman" panose="02020603050405020304" pitchFamily="18" charset="0"/>
              </a:rPr>
              <a:t>, mask output signals, sense high impedance state, and have a variety </a:t>
            </a:r>
            <a:r>
              <a:rPr lang="en-US" sz="2000" dirty="0" smtClean="0">
                <a:latin typeface="Times New Roman" panose="02020603050405020304" pitchFamily="18" charset="0"/>
                <a:cs typeface="Times New Roman" panose="02020603050405020304" pitchFamily="18" charset="0"/>
              </a:rPr>
              <a:t>of sophisticated capabilities.</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Since </a:t>
            </a:r>
            <a:r>
              <a:rPr lang="en-US" sz="2000" dirty="0">
                <a:latin typeface="Times New Roman" panose="02020603050405020304" pitchFamily="18" charset="0"/>
                <a:cs typeface="Times New Roman" panose="02020603050405020304" pitchFamily="18" charset="0"/>
              </a:rPr>
              <a:t>testers differ in their capabilities and </a:t>
            </a:r>
            <a:r>
              <a:rPr lang="en-US" sz="2000" dirty="0" smtClean="0">
                <a:latin typeface="Times New Roman" panose="02020603050405020304" pitchFamily="18" charset="0"/>
                <a:cs typeface="Times New Roman" panose="02020603050405020304" pitchFamily="18" charset="0"/>
              </a:rPr>
              <a:t>programming languages</a:t>
            </a:r>
            <a:r>
              <a:rPr lang="en-US" sz="2000" dirty="0">
                <a:latin typeface="Times New Roman" panose="02020603050405020304" pitchFamily="18" charset="0"/>
                <a:cs typeface="Times New Roman" panose="02020603050405020304" pitchFamily="18" charset="0"/>
              </a:rPr>
              <a:t>, TPGs commonly generate a </a:t>
            </a:r>
            <a:r>
              <a:rPr lang="en-US" sz="2000" i="1" dirty="0">
                <a:latin typeface="Times New Roman" panose="02020603050405020304" pitchFamily="18" charset="0"/>
                <a:cs typeface="Times New Roman" panose="02020603050405020304" pitchFamily="18" charset="0"/>
              </a:rPr>
              <a:t>tester-independent </a:t>
            </a:r>
            <a:r>
              <a:rPr lang="en-US" sz="2000" dirty="0">
                <a:latin typeface="Times New Roman" panose="02020603050405020304" pitchFamily="18" charset="0"/>
                <a:cs typeface="Times New Roman" panose="02020603050405020304" pitchFamily="18" charset="0"/>
              </a:rPr>
              <a:t>program which can </a:t>
            </a:r>
            <a:r>
              <a:rPr lang="en-US" sz="2000" dirty="0" smtClean="0">
                <a:latin typeface="Times New Roman" panose="02020603050405020304" pitchFamily="18" charset="0"/>
                <a:cs typeface="Times New Roman" panose="02020603050405020304" pitchFamily="18" charset="0"/>
              </a:rPr>
              <a:t>be customized </a:t>
            </a:r>
            <a:r>
              <a:rPr lang="en-US" sz="2000" dirty="0">
                <a:latin typeface="Times New Roman" panose="02020603050405020304" pitchFamily="18" charset="0"/>
                <a:cs typeface="Times New Roman" panose="02020603050405020304" pitchFamily="18" charset="0"/>
              </a:rPr>
              <a:t>to any specific </a:t>
            </a:r>
            <a:r>
              <a:rPr lang="en-US" sz="2000" dirty="0" smtClean="0">
                <a:latin typeface="Times New Roman" panose="02020603050405020304" pitchFamily="18" charset="0"/>
                <a:cs typeface="Times New Roman" panose="02020603050405020304" pitchFamily="18" charset="0"/>
              </a:rPr>
              <a:t>ATE.</a:t>
            </a: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Also, since software simulators used in </a:t>
            </a:r>
            <a:r>
              <a:rPr lang="en-US" sz="2000" dirty="0" smtClean="0">
                <a:latin typeface="Times New Roman" panose="02020603050405020304" pitchFamily="18" charset="0"/>
                <a:cs typeface="Times New Roman" panose="02020603050405020304" pitchFamily="18" charset="0"/>
              </a:rPr>
              <a:t>design verification </a:t>
            </a:r>
            <a:r>
              <a:rPr lang="en-US" sz="2000" dirty="0">
                <a:latin typeface="Times New Roman" panose="02020603050405020304" pitchFamily="18" charset="0"/>
                <a:cs typeface="Times New Roman" panose="02020603050405020304" pitchFamily="18" charset="0"/>
              </a:rPr>
              <a:t>differ from the ATE in their handling of signal format (logic </a:t>
            </a:r>
            <a:r>
              <a:rPr lang="en-US" sz="2000" dirty="0" smtClean="0">
                <a:latin typeface="Times New Roman" panose="02020603050405020304" pitchFamily="18" charset="0"/>
                <a:cs typeface="Times New Roman" panose="02020603050405020304" pitchFamily="18" charset="0"/>
              </a:rPr>
              <a:t>values, timing</a:t>
            </a:r>
            <a:r>
              <a:rPr lang="en-US" sz="2000" dirty="0">
                <a:latin typeface="Times New Roman" panose="02020603050405020304" pitchFamily="18" charset="0"/>
                <a:cs typeface="Times New Roman" panose="02020603050405020304" pitchFamily="18" charset="0"/>
              </a:rPr>
              <a:t>, etc.), </a:t>
            </a:r>
            <a:r>
              <a:rPr lang="en-US" sz="2000" i="1" dirty="0">
                <a:latin typeface="Times New Roman" panose="02020603050405020304" pitchFamily="18" charset="0"/>
                <a:cs typeface="Times New Roman" panose="02020603050405020304" pitchFamily="18" charset="0"/>
              </a:rPr>
              <a:t>vector editors </a:t>
            </a:r>
            <a:r>
              <a:rPr lang="en-US" sz="2000" dirty="0" smtClean="0">
                <a:latin typeface="Times New Roman" panose="02020603050405020304" pitchFamily="18" charset="0"/>
                <a:cs typeface="Times New Roman" panose="02020603050405020304" pitchFamily="18" charset="0"/>
              </a:rPr>
              <a:t>are </a:t>
            </a:r>
            <a:r>
              <a:rPr lang="en-US" sz="2000" dirty="0">
                <a:latin typeface="Times New Roman" panose="02020603050405020304" pitchFamily="18" charset="0"/>
                <a:cs typeface="Times New Roman" panose="02020603050405020304" pitchFamily="18" charset="0"/>
              </a:rPr>
              <a:t>useful tools during test </a:t>
            </a:r>
            <a:r>
              <a:rPr lang="en-US" sz="2000" dirty="0" smtClean="0">
                <a:latin typeface="Times New Roman" panose="02020603050405020304" pitchFamily="18" charset="0"/>
                <a:cs typeface="Times New Roman" panose="02020603050405020304" pitchFamily="18" charset="0"/>
              </a:rPr>
              <a:t>programming</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85731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8145" y="1013184"/>
            <a:ext cx="10806546" cy="4401205"/>
          </a:xfrm>
          <a:prstGeom prst="rect">
            <a:avLst/>
          </a:prstGeom>
        </p:spPr>
        <p:txBody>
          <a:bodyPr wrap="square">
            <a:spAutoFit/>
          </a:bodyPr>
          <a:lstStyle/>
          <a:p>
            <a:pPr algn="just"/>
            <a:r>
              <a:rPr lang="en-US" sz="2000" b="1" dirty="0">
                <a:solidFill>
                  <a:srgbClr val="FF0000"/>
                </a:solidFill>
                <a:latin typeface="Times New Roman" panose="02020603050405020304" pitchFamily="18" charset="0"/>
                <a:cs typeface="Times New Roman" panose="02020603050405020304" pitchFamily="18" charset="0"/>
              </a:rPr>
              <a:t>Test Data </a:t>
            </a:r>
            <a:r>
              <a:rPr lang="en-US" sz="2000" b="1" dirty="0" smtClean="0">
                <a:solidFill>
                  <a:srgbClr val="FF0000"/>
                </a:solidFill>
                <a:latin typeface="Times New Roman" panose="02020603050405020304" pitchFamily="18" charset="0"/>
                <a:cs typeface="Times New Roman" panose="02020603050405020304" pitchFamily="18" charset="0"/>
              </a:rPr>
              <a:t>Analysis:</a:t>
            </a: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test data obtained from the ATE serves three purposes</a:t>
            </a:r>
            <a:r>
              <a:rPr lang="en-US" sz="2000" dirty="0" smtClean="0">
                <a:latin typeface="Times New Roman" panose="02020603050405020304" pitchFamily="18" charset="0"/>
                <a:cs typeface="Times New Roman" panose="02020603050405020304" pitchFamily="18" charset="0"/>
              </a:rPr>
              <a:t>.</a:t>
            </a: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First</a:t>
            </a:r>
            <a:r>
              <a:rPr lang="en-US" sz="2000" dirty="0">
                <a:latin typeface="Times New Roman" panose="02020603050405020304" pitchFamily="18" charset="0"/>
                <a:cs typeface="Times New Roman" panose="02020603050405020304" pitchFamily="18" charset="0"/>
              </a:rPr>
              <a:t>, it helps to accept or reject the device-under-test. </a:t>
            </a:r>
            <a:endParaRPr lang="en-US" sz="2000"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Second</a:t>
            </a:r>
            <a:r>
              <a:rPr lang="en-US" sz="2000" dirty="0">
                <a:latin typeface="Times New Roman" panose="02020603050405020304" pitchFamily="18" charset="0"/>
                <a:cs typeface="Times New Roman" panose="02020603050405020304" pitchFamily="18" charset="0"/>
              </a:rPr>
              <a:t>, it provides </a:t>
            </a:r>
            <a:r>
              <a:rPr lang="en-US" sz="2000" dirty="0" smtClean="0">
                <a:latin typeface="Times New Roman" panose="02020603050405020304" pitchFamily="18" charset="0"/>
                <a:cs typeface="Times New Roman" panose="02020603050405020304" pitchFamily="18" charset="0"/>
              </a:rPr>
              <a:t>useful information </a:t>
            </a:r>
            <a:r>
              <a:rPr lang="en-US" sz="2000" dirty="0">
                <a:latin typeface="Times New Roman" panose="02020603050405020304" pitchFamily="18" charset="0"/>
                <a:cs typeface="Times New Roman" panose="02020603050405020304" pitchFamily="18" charset="0"/>
              </a:rPr>
              <a:t>about the fabrication process. </a:t>
            </a:r>
            <a:endParaRPr lang="en-US" sz="2000" dirty="0" smtClean="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And </a:t>
            </a:r>
            <a:r>
              <a:rPr lang="en-US" sz="2000" dirty="0">
                <a:latin typeface="Times New Roman" panose="02020603050405020304" pitchFamily="18" charset="0"/>
                <a:cs typeface="Times New Roman" panose="02020603050405020304" pitchFamily="18" charset="0"/>
              </a:rPr>
              <a:t>third, it provides information </a:t>
            </a:r>
            <a:r>
              <a:rPr lang="en-US" sz="2000" dirty="0" smtClean="0">
                <a:latin typeface="Times New Roman" panose="02020603050405020304" pitchFamily="18" charset="0"/>
                <a:cs typeface="Times New Roman" panose="02020603050405020304" pitchFamily="18" charset="0"/>
              </a:rPr>
              <a:t>about design weaknesses.</a:t>
            </a:r>
          </a:p>
          <a:p>
            <a:pPr algn="just"/>
            <a:r>
              <a:rPr lang="en-US" sz="2000" dirty="0" smtClean="0">
                <a:latin typeface="Times New Roman" panose="02020603050405020304" pitchFamily="18" charset="0"/>
                <a:cs typeface="Times New Roman" panose="02020603050405020304" pitchFamily="18" charset="0"/>
              </a:rPr>
              <a:t>Analysis </a:t>
            </a:r>
            <a:r>
              <a:rPr lang="en-US" sz="2000" dirty="0">
                <a:latin typeface="Times New Roman" panose="02020603050405020304" pitchFamily="18" charset="0"/>
                <a:cs typeface="Times New Roman" panose="02020603050405020304" pitchFamily="18" charset="0"/>
              </a:rPr>
              <a:t>of test data provides information on device </a:t>
            </a:r>
            <a:r>
              <a:rPr lang="en-US" sz="2000" dirty="0" smtClean="0">
                <a:latin typeface="Times New Roman" panose="02020603050405020304" pitchFamily="18" charset="0"/>
                <a:cs typeface="Times New Roman" panose="02020603050405020304" pitchFamily="18" charset="0"/>
              </a:rPr>
              <a:t>quality. </a:t>
            </a:r>
            <a:r>
              <a:rPr lang="en-US" sz="2000" dirty="0">
                <a:latin typeface="Times New Roman" panose="02020603050405020304" pitchFamily="18" charset="0"/>
                <a:cs typeface="Times New Roman" panose="02020603050405020304" pitchFamily="18" charset="0"/>
              </a:rPr>
              <a:t>Due to </a:t>
            </a:r>
            <a:r>
              <a:rPr lang="en-US" sz="2000" dirty="0" smtClean="0">
                <a:latin typeface="Times New Roman" panose="02020603050405020304" pitchFamily="18" charset="0"/>
                <a:cs typeface="Times New Roman" panose="02020603050405020304" pitchFamily="18" charset="0"/>
              </a:rPr>
              <a:t>the random </a:t>
            </a:r>
            <a:r>
              <a:rPr lang="en-US" sz="2000" dirty="0">
                <a:latin typeface="Times New Roman" panose="02020603050405020304" pitchFamily="18" charset="0"/>
                <a:cs typeface="Times New Roman" panose="02020603050405020304" pitchFamily="18" charset="0"/>
              </a:rPr>
              <a:t>variations in the fabrication process speed characteristics of devices </a:t>
            </a:r>
            <a:r>
              <a:rPr lang="en-US" sz="2000" dirty="0" smtClean="0">
                <a:latin typeface="Times New Roman" panose="02020603050405020304" pitchFamily="18" charset="0"/>
                <a:cs typeface="Times New Roman" panose="02020603050405020304" pitchFamily="18" charset="0"/>
              </a:rPr>
              <a:t>vary. Test </a:t>
            </a:r>
            <a:r>
              <a:rPr lang="en-US" sz="2000" dirty="0">
                <a:latin typeface="Times New Roman" panose="02020603050405020304" pitchFamily="18" charset="0"/>
                <a:cs typeface="Times New Roman" panose="02020603050405020304" pitchFamily="18" charset="0"/>
              </a:rPr>
              <a:t>data analysis allows sorting of chips for higher than the nominal </a:t>
            </a:r>
            <a:r>
              <a:rPr lang="en-US" sz="2000" dirty="0" smtClean="0">
                <a:latin typeface="Times New Roman" panose="02020603050405020304" pitchFamily="18" charset="0"/>
                <a:cs typeface="Times New Roman" panose="02020603050405020304" pitchFamily="18" charset="0"/>
              </a:rPr>
              <a:t>performance.</a:t>
            </a:r>
          </a:p>
          <a:p>
            <a:pPr marL="285750" indent="-285750" algn="just">
              <a:buFont typeface="Arial" panose="020B0604020202020204" pitchFamily="34" charset="0"/>
              <a:buChar char="•"/>
            </a:pPr>
            <a:endParaRPr lang="en-US" sz="2000"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Failure </a:t>
            </a:r>
            <a:r>
              <a:rPr lang="en-US" sz="2000" i="1" dirty="0">
                <a:latin typeface="Times New Roman" panose="02020603050405020304" pitchFamily="18" charset="0"/>
                <a:cs typeface="Times New Roman" panose="02020603050405020304" pitchFamily="18" charset="0"/>
              </a:rPr>
              <a:t>mode analysis </a:t>
            </a:r>
            <a:r>
              <a:rPr lang="en-US" sz="2000" dirty="0">
                <a:latin typeface="Times New Roman" panose="02020603050405020304" pitchFamily="18" charset="0"/>
                <a:cs typeface="Times New Roman" panose="02020603050405020304" pitchFamily="18" charset="0"/>
              </a:rPr>
              <a:t>(FMA) of the failed devices provides further </a:t>
            </a:r>
            <a:r>
              <a:rPr lang="en-US" sz="2000" dirty="0" smtClean="0">
                <a:latin typeface="Times New Roman" panose="02020603050405020304" pitchFamily="18" charset="0"/>
                <a:cs typeface="Times New Roman" panose="02020603050405020304" pitchFamily="18" charset="0"/>
              </a:rPr>
              <a:t>information for </a:t>
            </a:r>
            <a:r>
              <a:rPr lang="en-US" sz="2000" dirty="0">
                <a:latin typeface="Times New Roman" panose="02020603050405020304" pitchFamily="18" charset="0"/>
                <a:cs typeface="Times New Roman" panose="02020603050405020304" pitchFamily="18" charset="0"/>
              </a:rPr>
              <a:t>improving the VLSI processing.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Failing </a:t>
            </a:r>
            <a:r>
              <a:rPr lang="en-US" sz="2000" dirty="0">
                <a:latin typeface="Times New Roman" panose="02020603050405020304" pitchFamily="18" charset="0"/>
                <a:cs typeface="Times New Roman" panose="02020603050405020304" pitchFamily="18" charset="0"/>
              </a:rPr>
              <a:t>devices often show patterns of </a:t>
            </a:r>
            <a:r>
              <a:rPr lang="en-US" sz="2000" dirty="0" smtClean="0">
                <a:latin typeface="Times New Roman" panose="02020603050405020304" pitchFamily="18" charset="0"/>
                <a:cs typeface="Times New Roman" panose="02020603050405020304" pitchFamily="18" charset="0"/>
              </a:rPr>
              <a:t>repeated failures</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causes of these failures can point to weaknesses (sensitivity to </a:t>
            </a:r>
            <a:r>
              <a:rPr lang="en-US" sz="2000" dirty="0" smtClean="0">
                <a:latin typeface="Times New Roman" panose="02020603050405020304" pitchFamily="18" charset="0"/>
                <a:cs typeface="Times New Roman" panose="02020603050405020304" pitchFamily="18" charset="0"/>
              </a:rPr>
              <a:t>process </a:t>
            </a:r>
            <a:r>
              <a:rPr lang="en-US" sz="2000" dirty="0">
                <a:latin typeface="Times New Roman" panose="02020603050405020304" pitchFamily="18" charset="0"/>
                <a:cs typeface="Times New Roman" panose="02020603050405020304" pitchFamily="18" charset="0"/>
              </a:rPr>
              <a:t>variations) in the </a:t>
            </a:r>
            <a:r>
              <a:rPr lang="en-US" sz="2000" dirty="0" smtClean="0">
                <a:latin typeface="Times New Roman" panose="02020603050405020304" pitchFamily="18" charset="0"/>
                <a:cs typeface="Times New Roman" panose="02020603050405020304" pitchFamily="18" charset="0"/>
              </a:rPr>
              <a:t>design. Such </a:t>
            </a:r>
            <a:r>
              <a:rPr lang="en-US" sz="2000" dirty="0">
                <a:latin typeface="Times New Roman" panose="02020603050405020304" pitchFamily="18" charset="0"/>
                <a:cs typeface="Times New Roman" panose="02020603050405020304" pitchFamily="18" charset="0"/>
              </a:rPr>
              <a:t>information is useful for improving logic and </a:t>
            </a:r>
            <a:r>
              <a:rPr lang="en-US" sz="2000" dirty="0" smtClean="0">
                <a:latin typeface="Times New Roman" panose="02020603050405020304" pitchFamily="18" charset="0"/>
                <a:cs typeface="Times New Roman" panose="02020603050405020304" pitchFamily="18" charset="0"/>
              </a:rPr>
              <a:t>layout design </a:t>
            </a:r>
            <a:r>
              <a:rPr lang="en-US" sz="2000" dirty="0">
                <a:latin typeface="Times New Roman" panose="02020603050405020304" pitchFamily="18" charset="0"/>
                <a:cs typeface="Times New Roman" panose="02020603050405020304" pitchFamily="18" charset="0"/>
              </a:rPr>
              <a:t>rules</a:t>
            </a:r>
          </a:p>
        </p:txBody>
      </p:sp>
    </p:spTree>
    <p:extLst>
      <p:ext uri="{BB962C8B-B14F-4D97-AF65-F5344CB8AC3E}">
        <p14:creationId xmlns:p14="http://schemas.microsoft.com/office/powerpoint/2010/main" val="3880835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Testing </a:t>
            </a:r>
            <a:endParaRPr lang="en-US" dirty="0"/>
          </a:p>
        </p:txBody>
      </p:sp>
      <p:sp>
        <p:nvSpPr>
          <p:cNvPr id="3" name="Content Placeholder 2"/>
          <p:cNvSpPr>
            <a:spLocks noGrp="1"/>
          </p:cNvSpPr>
          <p:nvPr>
            <p:ph idx="1"/>
          </p:nvPr>
        </p:nvSpPr>
        <p:spPr/>
        <p:txBody>
          <a:bodyPr/>
          <a:lstStyle/>
          <a:p>
            <a:pPr algn="just"/>
            <a:r>
              <a:rPr lang="en-US" dirty="0"/>
              <a:t>Electronic testing also </a:t>
            </a:r>
            <a:r>
              <a:rPr lang="en-US" dirty="0" smtClean="0"/>
              <a:t>uses </a:t>
            </a:r>
            <a:r>
              <a:rPr lang="en-US" i="1" dirty="0" smtClean="0"/>
              <a:t>fault </a:t>
            </a:r>
            <a:r>
              <a:rPr lang="en-US" i="1" dirty="0"/>
              <a:t>modeling </a:t>
            </a:r>
            <a:r>
              <a:rPr lang="en-US" dirty="0"/>
              <a:t>and tests are generated for the assumed fault models</a:t>
            </a:r>
            <a:r>
              <a:rPr lang="en-US" dirty="0" smtClean="0"/>
              <a:t>.</a:t>
            </a:r>
          </a:p>
          <a:p>
            <a:pPr algn="just"/>
            <a:r>
              <a:rPr lang="en-US" dirty="0" smtClean="0"/>
              <a:t> </a:t>
            </a:r>
            <a:r>
              <a:rPr lang="en-US" dirty="0"/>
              <a:t>In </a:t>
            </a:r>
            <a:r>
              <a:rPr lang="en-US" dirty="0" smtClean="0"/>
              <a:t>testing, successful </a:t>
            </a:r>
            <a:r>
              <a:rPr lang="en-US" dirty="0"/>
              <a:t>experience with a fault model gives it credibility, and eventually </a:t>
            </a:r>
            <a:r>
              <a:rPr lang="en-US" dirty="0" smtClean="0"/>
              <a:t>people expect </a:t>
            </a:r>
            <a:r>
              <a:rPr lang="en-US" dirty="0"/>
              <a:t>reliability when a high percentage of the modeled faults is tested.</a:t>
            </a:r>
          </a:p>
        </p:txBody>
      </p:sp>
    </p:spTree>
    <p:extLst>
      <p:ext uri="{BB962C8B-B14F-4D97-AF65-F5344CB8AC3E}">
        <p14:creationId xmlns:p14="http://schemas.microsoft.com/office/powerpoint/2010/main" val="2426949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2937" y="635576"/>
            <a:ext cx="10925608" cy="5723659"/>
          </a:xfrm>
          <a:prstGeom prst="rect">
            <a:avLst/>
          </a:prstGeom>
        </p:spPr>
      </p:pic>
    </p:spTree>
    <p:extLst>
      <p:ext uri="{BB962C8B-B14F-4D97-AF65-F5344CB8AC3E}">
        <p14:creationId xmlns:p14="http://schemas.microsoft.com/office/powerpoint/2010/main" val="1104579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4098" y="615228"/>
            <a:ext cx="10994448" cy="5702445"/>
          </a:xfrm>
          <a:prstGeom prst="rect">
            <a:avLst/>
          </a:prstGeom>
        </p:spPr>
      </p:pic>
    </p:spTree>
    <p:extLst>
      <p:ext uri="{BB962C8B-B14F-4D97-AF65-F5344CB8AC3E}">
        <p14:creationId xmlns:p14="http://schemas.microsoft.com/office/powerpoint/2010/main" val="123137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0171" y="669348"/>
            <a:ext cx="10888374" cy="5676034"/>
          </a:xfrm>
          <a:prstGeom prst="rect">
            <a:avLst/>
          </a:prstGeom>
        </p:spPr>
      </p:pic>
    </p:spTree>
    <p:extLst>
      <p:ext uri="{BB962C8B-B14F-4D97-AF65-F5344CB8AC3E}">
        <p14:creationId xmlns:p14="http://schemas.microsoft.com/office/powerpoint/2010/main" val="2987160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5619" y="589250"/>
            <a:ext cx="10859799" cy="5742277"/>
          </a:xfrm>
          <a:prstGeom prst="rect">
            <a:avLst/>
          </a:prstGeom>
        </p:spPr>
      </p:pic>
    </p:spTree>
    <p:extLst>
      <p:ext uri="{BB962C8B-B14F-4D97-AF65-F5344CB8AC3E}">
        <p14:creationId xmlns:p14="http://schemas.microsoft.com/office/powerpoint/2010/main" val="2309747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7742" y="610032"/>
            <a:ext cx="10847676" cy="5707640"/>
          </a:xfrm>
          <a:prstGeom prst="rect">
            <a:avLst/>
          </a:prstGeom>
        </p:spPr>
      </p:pic>
    </p:spTree>
    <p:extLst>
      <p:ext uri="{BB962C8B-B14F-4D97-AF65-F5344CB8AC3E}">
        <p14:creationId xmlns:p14="http://schemas.microsoft.com/office/powerpoint/2010/main" val="20519259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3035" y="1083117"/>
            <a:ext cx="10392273" cy="1323439"/>
          </a:xfrm>
          <a:prstGeom prst="rect">
            <a:avLst/>
          </a:prstGeom>
        </p:spPr>
        <p:txBody>
          <a:bodyPr wrap="square">
            <a:spAutoFit/>
          </a:bodyPr>
          <a:lstStyle/>
          <a:p>
            <a:pPr algn="just"/>
            <a:r>
              <a:rPr lang="en-US" sz="2000" b="1" dirty="0" smtClean="0">
                <a:latin typeface="Times-Italic"/>
              </a:rPr>
              <a:t>Defects</a:t>
            </a:r>
            <a:r>
              <a:rPr lang="en-US" sz="2000" b="1" dirty="0">
                <a:latin typeface="Times-Italic"/>
              </a:rPr>
              <a:t>, Errors, and Faults</a:t>
            </a:r>
          </a:p>
          <a:p>
            <a:pPr algn="just"/>
            <a:r>
              <a:rPr lang="en-US" sz="2000" dirty="0" err="1" smtClean="0">
                <a:latin typeface="Times-Italic"/>
              </a:rPr>
              <a:t>Incorrectnesses</a:t>
            </a:r>
            <a:r>
              <a:rPr lang="en-US" sz="2000" dirty="0" smtClean="0">
                <a:latin typeface="Times-Italic"/>
              </a:rPr>
              <a:t> </a:t>
            </a:r>
            <a:r>
              <a:rPr lang="en-US" sz="2000" dirty="0">
                <a:latin typeface="Times-Italic"/>
              </a:rPr>
              <a:t>in electronic systems are described in several ways</a:t>
            </a:r>
            <a:r>
              <a:rPr lang="en-US" sz="2000" dirty="0" smtClean="0">
                <a:latin typeface="Times-Italic"/>
              </a:rPr>
              <a:t>.</a:t>
            </a:r>
          </a:p>
          <a:p>
            <a:pPr algn="just"/>
            <a:r>
              <a:rPr lang="en-US" sz="2000" dirty="0" smtClean="0">
                <a:latin typeface="Times-Italic"/>
              </a:rPr>
              <a:t>A reader may </a:t>
            </a:r>
            <a:r>
              <a:rPr lang="en-US" sz="2000" dirty="0">
                <a:latin typeface="Times-Italic"/>
              </a:rPr>
              <a:t>find that the terms </a:t>
            </a:r>
            <a:r>
              <a:rPr lang="en-US" sz="2000" i="1" dirty="0">
                <a:latin typeface="Times-Italic"/>
              </a:rPr>
              <a:t>defect</a:t>
            </a:r>
            <a:r>
              <a:rPr lang="en-US" sz="2000" dirty="0">
                <a:latin typeface="Times-Italic"/>
              </a:rPr>
              <a:t>, </a:t>
            </a:r>
            <a:r>
              <a:rPr lang="en-US" sz="2000" i="1" dirty="0">
                <a:latin typeface="Times-Italic"/>
              </a:rPr>
              <a:t>error</a:t>
            </a:r>
            <a:r>
              <a:rPr lang="en-US" sz="2000" dirty="0">
                <a:latin typeface="Times-Italic"/>
              </a:rPr>
              <a:t>, and </a:t>
            </a:r>
            <a:r>
              <a:rPr lang="en-US" sz="2000" i="1" dirty="0">
                <a:latin typeface="Times-Italic"/>
              </a:rPr>
              <a:t>fault </a:t>
            </a:r>
            <a:r>
              <a:rPr lang="en-US" sz="2000" dirty="0">
                <a:latin typeface="Times-Italic"/>
              </a:rPr>
              <a:t>are sometimes used in </a:t>
            </a:r>
            <a:r>
              <a:rPr lang="en-US" sz="2000" dirty="0" smtClean="0">
                <a:latin typeface="Times-Italic"/>
              </a:rPr>
              <a:t>confusing ways </a:t>
            </a:r>
            <a:r>
              <a:rPr lang="en-US" sz="2000" dirty="0">
                <a:latin typeface="Times-Italic"/>
              </a:rPr>
              <a:t>in the literature on testing. </a:t>
            </a:r>
          </a:p>
        </p:txBody>
      </p:sp>
      <p:sp>
        <p:nvSpPr>
          <p:cNvPr id="3" name="Rectangle 2"/>
          <p:cNvSpPr/>
          <p:nvPr/>
        </p:nvSpPr>
        <p:spPr>
          <a:xfrm>
            <a:off x="1537853" y="683007"/>
            <a:ext cx="8922327" cy="400110"/>
          </a:xfrm>
          <a:prstGeom prst="rect">
            <a:avLst/>
          </a:prstGeom>
        </p:spPr>
        <p:txBody>
          <a:bodyPr wrap="square">
            <a:spAutoFit/>
          </a:bodyPr>
          <a:lstStyle/>
          <a:p>
            <a:pPr algn="ctr"/>
            <a:r>
              <a:rPr lang="en-US" sz="2000" b="1" dirty="0" smtClean="0">
                <a:solidFill>
                  <a:srgbClr val="FF0000"/>
                </a:solidFill>
                <a:latin typeface="Helvetica-Bold"/>
              </a:rPr>
              <a:t>FAULT </a:t>
            </a:r>
            <a:r>
              <a:rPr lang="en-US" sz="2000" b="1" dirty="0">
                <a:solidFill>
                  <a:srgbClr val="FF0000"/>
                </a:solidFill>
                <a:latin typeface="Helvetica-Bold"/>
              </a:rPr>
              <a:t>MODELING</a:t>
            </a:r>
            <a:endParaRPr lang="en-US" sz="2000" dirty="0">
              <a:solidFill>
                <a:srgbClr val="FF0000"/>
              </a:solidFill>
            </a:endParaRPr>
          </a:p>
        </p:txBody>
      </p:sp>
      <p:pic>
        <p:nvPicPr>
          <p:cNvPr id="4" name="Picture 3"/>
          <p:cNvPicPr>
            <a:picLocks noChangeAspect="1"/>
          </p:cNvPicPr>
          <p:nvPr/>
        </p:nvPicPr>
        <p:blipFill>
          <a:blip r:embed="rId2"/>
          <a:stretch>
            <a:fillRect/>
          </a:stretch>
        </p:blipFill>
        <p:spPr>
          <a:xfrm>
            <a:off x="3270696" y="2545296"/>
            <a:ext cx="6663012" cy="3606122"/>
          </a:xfrm>
          <a:prstGeom prst="rect">
            <a:avLst/>
          </a:prstGeom>
        </p:spPr>
      </p:pic>
    </p:spTree>
    <p:extLst>
      <p:ext uri="{BB962C8B-B14F-4D97-AF65-F5344CB8AC3E}">
        <p14:creationId xmlns:p14="http://schemas.microsoft.com/office/powerpoint/2010/main" val="365043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580" y="640599"/>
            <a:ext cx="10834255" cy="5324535"/>
          </a:xfrm>
          <a:prstGeom prst="rect">
            <a:avLst/>
          </a:prstGeom>
        </p:spPr>
        <p:txBody>
          <a:bodyPr wrap="square">
            <a:spAutoFit/>
          </a:bodyPr>
          <a:lstStyle/>
          <a:p>
            <a:pPr algn="just"/>
            <a:r>
              <a:rPr lang="en-US" sz="2000" b="1" dirty="0" smtClean="0">
                <a:latin typeface="Times-Roman"/>
              </a:rPr>
              <a:t>Definition</a:t>
            </a:r>
          </a:p>
          <a:p>
            <a:pPr algn="just"/>
            <a:r>
              <a:rPr lang="en-US" sz="2000" b="1" i="1" dirty="0" smtClean="0">
                <a:latin typeface="Times-Roman"/>
              </a:rPr>
              <a:t>Defect : </a:t>
            </a:r>
            <a:r>
              <a:rPr lang="en-US" sz="2000" i="1" dirty="0" smtClean="0">
                <a:latin typeface="Times-Roman"/>
              </a:rPr>
              <a:t>A </a:t>
            </a:r>
            <a:r>
              <a:rPr lang="en-US" sz="2000" dirty="0">
                <a:latin typeface="Times-Roman"/>
              </a:rPr>
              <a:t>defect </a:t>
            </a:r>
            <a:r>
              <a:rPr lang="en-US" sz="2000" i="1" dirty="0">
                <a:latin typeface="Times-Roman"/>
              </a:rPr>
              <a:t>in an electronic system is the unintended </a:t>
            </a:r>
            <a:r>
              <a:rPr lang="en-US" sz="2000" i="1" dirty="0" smtClean="0">
                <a:latin typeface="Times-Roman"/>
              </a:rPr>
              <a:t>difference between </a:t>
            </a:r>
            <a:r>
              <a:rPr lang="en-US" sz="2000" i="1" dirty="0">
                <a:latin typeface="Times-Roman"/>
              </a:rPr>
              <a:t>the implemented hardware and its intended design</a:t>
            </a:r>
            <a:r>
              <a:rPr lang="en-US" sz="2000" i="1" dirty="0" smtClean="0">
                <a:latin typeface="Times-Roman"/>
              </a:rPr>
              <a:t>.</a:t>
            </a:r>
          </a:p>
          <a:p>
            <a:pPr algn="just"/>
            <a:endParaRPr lang="en-US" sz="2000" i="1" dirty="0">
              <a:latin typeface="Times-Roman"/>
            </a:endParaRPr>
          </a:p>
          <a:p>
            <a:pPr algn="just"/>
            <a:r>
              <a:rPr lang="en-US" sz="2000" dirty="0">
                <a:latin typeface="Times-Roman"/>
              </a:rPr>
              <a:t>Some typical defects in VLSI chips </a:t>
            </a:r>
            <a:r>
              <a:rPr lang="en-US" sz="2000" dirty="0" smtClean="0">
                <a:latin typeface="Times-Roman"/>
              </a:rPr>
              <a:t>are:</a:t>
            </a:r>
            <a:endParaRPr lang="en-US" sz="2000" dirty="0">
              <a:latin typeface="Times-Roman"/>
            </a:endParaRPr>
          </a:p>
          <a:p>
            <a:pPr algn="just"/>
            <a:r>
              <a:rPr lang="en-US" sz="2000" dirty="0">
                <a:latin typeface="Times-Roman"/>
              </a:rPr>
              <a:t>1. Process Defects – missing contact windows, parasitic transistors, oxide </a:t>
            </a:r>
            <a:r>
              <a:rPr lang="en-US" sz="2000" dirty="0" smtClean="0">
                <a:latin typeface="Times-Roman"/>
              </a:rPr>
              <a:t>breakdown, etc</a:t>
            </a:r>
            <a:r>
              <a:rPr lang="en-US" sz="2000" dirty="0">
                <a:latin typeface="Times-Roman"/>
              </a:rPr>
              <a:t>.</a:t>
            </a:r>
          </a:p>
          <a:p>
            <a:pPr algn="just"/>
            <a:r>
              <a:rPr lang="en-US" sz="2000" dirty="0">
                <a:latin typeface="Times-Roman"/>
              </a:rPr>
              <a:t>2. Material Defects – bulk defects (cracks, crystal imperfections), surface </a:t>
            </a:r>
            <a:r>
              <a:rPr lang="en-US" sz="2000" dirty="0" smtClean="0">
                <a:latin typeface="Times-Roman"/>
              </a:rPr>
              <a:t>impurities, etc</a:t>
            </a:r>
            <a:r>
              <a:rPr lang="en-US" sz="2000" dirty="0">
                <a:latin typeface="Times-Roman"/>
              </a:rPr>
              <a:t>.</a:t>
            </a:r>
          </a:p>
          <a:p>
            <a:pPr algn="just"/>
            <a:r>
              <a:rPr lang="en-US" sz="2000" dirty="0">
                <a:latin typeface="Times-Roman"/>
              </a:rPr>
              <a:t>3. Age Defects – dielectric breakdown, </a:t>
            </a:r>
            <a:r>
              <a:rPr lang="en-US" sz="2000" dirty="0" smtClean="0">
                <a:latin typeface="Times-Roman"/>
              </a:rPr>
              <a:t>electro migration</a:t>
            </a:r>
            <a:r>
              <a:rPr lang="en-US" sz="2000" dirty="0">
                <a:latin typeface="Times-Roman"/>
              </a:rPr>
              <a:t>, etc.</a:t>
            </a:r>
          </a:p>
          <a:p>
            <a:pPr algn="just"/>
            <a:r>
              <a:rPr lang="en-US" sz="2000" dirty="0">
                <a:latin typeface="Times-Roman"/>
              </a:rPr>
              <a:t>4. Package Defects – contact degradation, seal leaks, etc</a:t>
            </a:r>
            <a:r>
              <a:rPr lang="en-US" sz="2000" dirty="0" smtClean="0">
                <a:latin typeface="Times-Roman"/>
              </a:rPr>
              <a:t>.</a:t>
            </a:r>
          </a:p>
          <a:p>
            <a:pPr algn="just"/>
            <a:endParaRPr lang="en-US" sz="2000" dirty="0">
              <a:latin typeface="Times-Roman"/>
            </a:endParaRPr>
          </a:p>
          <a:p>
            <a:pPr algn="just"/>
            <a:endParaRPr lang="en-US" sz="2000" dirty="0">
              <a:latin typeface="Times-Roman"/>
            </a:endParaRPr>
          </a:p>
          <a:p>
            <a:pPr algn="just"/>
            <a:r>
              <a:rPr lang="en-US" sz="2000" dirty="0">
                <a:latin typeface="Times-Roman"/>
              </a:rPr>
              <a:t>Defects occur either during manufacture or during the use of devices. </a:t>
            </a:r>
            <a:r>
              <a:rPr lang="en-US" sz="2000" dirty="0" smtClean="0">
                <a:latin typeface="Times-Roman"/>
              </a:rPr>
              <a:t>Repeated occurrence </a:t>
            </a:r>
            <a:r>
              <a:rPr lang="en-US" sz="2000" dirty="0">
                <a:latin typeface="Times-Roman"/>
              </a:rPr>
              <a:t>of the same defect indicates the need for improvements in the </a:t>
            </a:r>
            <a:r>
              <a:rPr lang="en-US" sz="2000" dirty="0" smtClean="0">
                <a:latin typeface="Times-Roman"/>
              </a:rPr>
              <a:t>manufacturing process </a:t>
            </a:r>
            <a:r>
              <a:rPr lang="en-US" sz="2000" dirty="0">
                <a:latin typeface="Times-Roman"/>
              </a:rPr>
              <a:t>or the design of the device. </a:t>
            </a:r>
            <a:endParaRPr lang="en-US" sz="2000" dirty="0" smtClean="0">
              <a:latin typeface="Times-Roman"/>
            </a:endParaRPr>
          </a:p>
          <a:p>
            <a:pPr algn="just"/>
            <a:endParaRPr lang="en-US" sz="2000" dirty="0">
              <a:latin typeface="Times-Roman"/>
            </a:endParaRPr>
          </a:p>
          <a:p>
            <a:pPr algn="just"/>
            <a:r>
              <a:rPr lang="en-US" sz="2000" dirty="0" smtClean="0">
                <a:latin typeface="Times-Roman"/>
              </a:rPr>
              <a:t>Procedures </a:t>
            </a:r>
            <a:r>
              <a:rPr lang="en-US" sz="2000" dirty="0">
                <a:latin typeface="Times-Roman"/>
              </a:rPr>
              <a:t>for diagnosing defects </a:t>
            </a:r>
            <a:r>
              <a:rPr lang="en-US" sz="2000" dirty="0" smtClean="0">
                <a:latin typeface="Times-Roman"/>
              </a:rPr>
              <a:t>and finding </a:t>
            </a:r>
            <a:r>
              <a:rPr lang="en-US" sz="2000" dirty="0">
                <a:latin typeface="Times-Roman"/>
              </a:rPr>
              <a:t>their causes are known as </a:t>
            </a:r>
            <a:r>
              <a:rPr lang="en-US" sz="2000" i="1" dirty="0">
                <a:latin typeface="Times-Roman"/>
              </a:rPr>
              <a:t>failure mode analyses</a:t>
            </a:r>
            <a:endParaRPr lang="en-US" sz="2000" dirty="0">
              <a:latin typeface="Times-Roman"/>
            </a:endParaRPr>
          </a:p>
        </p:txBody>
      </p:sp>
    </p:spTree>
    <p:extLst>
      <p:ext uri="{BB962C8B-B14F-4D97-AF65-F5344CB8AC3E}">
        <p14:creationId xmlns:p14="http://schemas.microsoft.com/office/powerpoint/2010/main" val="2046129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5059" y="661987"/>
            <a:ext cx="10927341" cy="5683394"/>
          </a:xfrm>
          <a:prstGeom prst="rect">
            <a:avLst/>
          </a:prstGeom>
        </p:spPr>
      </p:pic>
    </p:spTree>
    <p:extLst>
      <p:ext uri="{BB962C8B-B14F-4D97-AF65-F5344CB8AC3E}">
        <p14:creationId xmlns:p14="http://schemas.microsoft.com/office/powerpoint/2010/main" val="30591239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4" y="0"/>
            <a:ext cx="11208327" cy="6858000"/>
          </a:xfrm>
          <a:prstGeom prst="rect">
            <a:avLst/>
          </a:prstGeom>
        </p:spPr>
      </p:pic>
    </p:spTree>
    <p:extLst>
      <p:ext uri="{BB962C8B-B14F-4D97-AF65-F5344CB8AC3E}">
        <p14:creationId xmlns:p14="http://schemas.microsoft.com/office/powerpoint/2010/main" val="2724074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2218" y="900545"/>
            <a:ext cx="494046" cy="369332"/>
          </a:xfrm>
          <a:prstGeom prst="rect">
            <a:avLst/>
          </a:prstGeom>
          <a:noFill/>
        </p:spPr>
        <p:txBody>
          <a:bodyPr wrap="none" rtlCol="0">
            <a:spAutoFit/>
          </a:bodyPr>
          <a:lstStyle/>
          <a:p>
            <a:r>
              <a:rPr lang="en-US" dirty="0" smtClean="0"/>
              <a:t>Ex:</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255818" y="-2161309"/>
            <a:ext cx="5708074" cy="11055926"/>
          </a:xfrm>
          <a:prstGeom prst="rect">
            <a:avLst/>
          </a:prstGeom>
        </p:spPr>
      </p:pic>
    </p:spTree>
    <p:extLst>
      <p:ext uri="{BB962C8B-B14F-4D97-AF65-F5344CB8AC3E}">
        <p14:creationId xmlns:p14="http://schemas.microsoft.com/office/powerpoint/2010/main" val="2904494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81891" y="1135495"/>
            <a:ext cx="10993438" cy="3783013"/>
          </a:xfrm>
        </p:spPr>
        <p:txBody>
          <a:bodyPr>
            <a:normAutofit/>
          </a:bodyPr>
          <a:lstStyle/>
          <a:p>
            <a:pPr algn="just"/>
            <a:r>
              <a:rPr lang="en-US" b="1" dirty="0">
                <a:latin typeface="Times New Roman" panose="02020603050405020304" pitchFamily="18" charset="0"/>
                <a:cs typeface="Times New Roman" panose="02020603050405020304" pitchFamily="18" charset="0"/>
              </a:rPr>
              <a:t>Example 1.1 </a:t>
            </a:r>
            <a:r>
              <a:rPr lang="en-US" dirty="0">
                <a:latin typeface="Times New Roman" panose="02020603050405020304" pitchFamily="18" charset="0"/>
                <a:cs typeface="Times New Roman" panose="02020603050405020304" pitchFamily="18" charset="0"/>
              </a:rPr>
              <a:t>Testing of students.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a course on </a:t>
            </a:r>
            <a:r>
              <a:rPr lang="en-US" dirty="0" err="1">
                <a:latin typeface="Times New Roman" panose="02020603050405020304" pitchFamily="18" charset="0"/>
                <a:cs typeface="Times New Roman" panose="02020603050405020304" pitchFamily="18" charset="0"/>
              </a:rPr>
              <a:t>xyzeeology</a:t>
            </a:r>
            <a:r>
              <a:rPr lang="en-US" dirty="0">
                <a:latin typeface="Times New Roman" panose="02020603050405020304" pitchFamily="18" charset="0"/>
                <a:cs typeface="Times New Roman" panose="02020603050405020304" pitchFamily="18" charset="0"/>
              </a:rPr>
              <a:t>, 70% of the </a:t>
            </a:r>
            <a:r>
              <a:rPr lang="en-US" dirty="0" smtClean="0">
                <a:latin typeface="Times New Roman" panose="02020603050405020304" pitchFamily="18" charset="0"/>
                <a:cs typeface="Times New Roman" panose="02020603050405020304" pitchFamily="18" charset="0"/>
              </a:rPr>
              <a:t>students deserve </a:t>
            </a:r>
            <a:r>
              <a:rPr lang="en-US" dirty="0">
                <a:latin typeface="Times New Roman" panose="02020603050405020304" pitchFamily="18" charset="0"/>
                <a:cs typeface="Times New Roman" panose="02020603050405020304" pitchFamily="18" charset="0"/>
              </a:rPr>
              <a:t>to pass. We will call them “pass quality” students. Assuming that the </a:t>
            </a:r>
            <a:r>
              <a:rPr lang="en-US" dirty="0" smtClean="0">
                <a:latin typeface="Times New Roman" panose="02020603050405020304" pitchFamily="18" charset="0"/>
                <a:cs typeface="Times New Roman" panose="02020603050405020304" pitchFamily="18" charset="0"/>
              </a:rPr>
              <a:t>number of </a:t>
            </a:r>
            <a:r>
              <a:rPr lang="en-US" dirty="0">
                <a:latin typeface="Times New Roman" panose="02020603050405020304" pitchFamily="18" charset="0"/>
                <a:cs typeface="Times New Roman" panose="02020603050405020304" pitchFamily="18" charset="0"/>
              </a:rPr>
              <a:t>students in the class is large, we will study the test process using a </a:t>
            </a:r>
            <a:r>
              <a:rPr lang="en-US" dirty="0" smtClean="0">
                <a:latin typeface="Times New Roman" panose="02020603050405020304" pitchFamily="18" charset="0"/>
                <a:cs typeface="Times New Roman" panose="02020603050405020304" pitchFamily="18" charset="0"/>
              </a:rPr>
              <a:t>statistical basis</a:t>
            </a:r>
            <a:r>
              <a:rPr lang="en-US" dirty="0">
                <a:latin typeface="Times New Roman" panose="02020603050405020304" pitchFamily="18" charset="0"/>
                <a:cs typeface="Times New Roman" panose="02020603050405020304" pitchFamily="18" charset="0"/>
              </a:rPr>
              <a:t>. For a randomly selected student from the class, we define the following events:</a:t>
            </a:r>
          </a:p>
          <a:p>
            <a:pPr marL="0" indent="0" algn="just">
              <a:buNone/>
            </a:pPr>
            <a:r>
              <a:rPr lang="en-US" dirty="0" smtClean="0">
                <a:latin typeface="Times New Roman" panose="02020603050405020304" pitchFamily="18" charset="0"/>
                <a:cs typeface="Times New Roman" panose="02020603050405020304" pitchFamily="18" charset="0"/>
              </a:rPr>
              <a:t>	PQ</a:t>
            </a:r>
            <a:r>
              <a:rPr lang="en-US" dirty="0">
                <a:latin typeface="Times New Roman" panose="02020603050405020304" pitchFamily="18" charset="0"/>
                <a:cs typeface="Times New Roman" panose="02020603050405020304" pitchFamily="18" charset="0"/>
              </a:rPr>
              <a:t>: student is pass </a:t>
            </a:r>
            <a:r>
              <a:rPr lang="en-US" dirty="0" smtClean="0">
                <a:latin typeface="Times New Roman" panose="02020603050405020304" pitchFamily="18" charset="0"/>
                <a:cs typeface="Times New Roman" panose="02020603050405020304" pitchFamily="18" charset="0"/>
              </a:rPr>
              <a:t>quality	 	P</a:t>
            </a:r>
            <a:r>
              <a:rPr lang="en-US" dirty="0">
                <a:latin typeface="Times New Roman" panose="02020603050405020304" pitchFamily="18" charset="0"/>
                <a:cs typeface="Times New Roman" panose="02020603050405020304" pitchFamily="18" charset="0"/>
              </a:rPr>
              <a:t>: student passes the test</a:t>
            </a:r>
          </a:p>
          <a:p>
            <a:pPr marL="0" indent="0" algn="just">
              <a:buNone/>
            </a:pPr>
            <a:r>
              <a:rPr lang="en-US" dirty="0" smtClean="0">
                <a:latin typeface="Times New Roman" panose="02020603050405020304" pitchFamily="18" charset="0"/>
                <a:cs typeface="Times New Roman" panose="02020603050405020304" pitchFamily="18" charset="0"/>
              </a:rPr>
              <a:t>	FQ</a:t>
            </a:r>
            <a:r>
              <a:rPr lang="en-US" dirty="0">
                <a:latin typeface="Times New Roman" panose="02020603050405020304" pitchFamily="18" charset="0"/>
                <a:cs typeface="Times New Roman" panose="02020603050405020304" pitchFamily="18" charset="0"/>
              </a:rPr>
              <a:t>: student is fail quality </a:t>
            </a:r>
            <a:r>
              <a:rPr lang="en-US" dirty="0" smtClean="0">
                <a:latin typeface="Times New Roman" panose="02020603050405020304" pitchFamily="18" charset="0"/>
                <a:cs typeface="Times New Roman" panose="02020603050405020304" pitchFamily="18" charset="0"/>
              </a:rPr>
              <a:t>			F</a:t>
            </a:r>
            <a:r>
              <a:rPr lang="en-US" dirty="0">
                <a:latin typeface="Times New Roman" panose="02020603050405020304" pitchFamily="18" charset="0"/>
                <a:cs typeface="Times New Roman" panose="02020603050405020304" pitchFamily="18" charset="0"/>
              </a:rPr>
              <a:t>: student fails the test</a:t>
            </a:r>
          </a:p>
        </p:txBody>
      </p:sp>
    </p:spTree>
    <p:extLst>
      <p:ext uri="{BB962C8B-B14F-4D97-AF65-F5344CB8AC3E}">
        <p14:creationId xmlns:p14="http://schemas.microsoft.com/office/powerpoint/2010/main" val="18682651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144984" y="-2161312"/>
            <a:ext cx="5888183" cy="11180621"/>
          </a:xfrm>
          <a:prstGeom prst="rect">
            <a:avLst/>
          </a:prstGeom>
        </p:spPr>
      </p:pic>
    </p:spTree>
    <p:extLst>
      <p:ext uri="{BB962C8B-B14F-4D97-AF65-F5344CB8AC3E}">
        <p14:creationId xmlns:p14="http://schemas.microsoft.com/office/powerpoint/2010/main" val="1160812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43400" y="1074420"/>
            <a:ext cx="3817620" cy="477054"/>
          </a:xfrm>
          <a:prstGeom prst="rect">
            <a:avLst/>
          </a:prstGeom>
          <a:noFill/>
        </p:spPr>
        <p:txBody>
          <a:bodyPr wrap="square" rtlCol="0">
            <a:spAutoFit/>
          </a:bodyPr>
          <a:lstStyle/>
          <a:p>
            <a:pPr algn="ctr"/>
            <a:r>
              <a:rPr lang="en-US" sz="2500" b="1" dirty="0" smtClean="0"/>
              <a:t>Stuck at Faults </a:t>
            </a:r>
            <a:endParaRPr lang="en-US" sz="2500" b="1" dirty="0"/>
          </a:p>
        </p:txBody>
      </p:sp>
      <p:sp>
        <p:nvSpPr>
          <p:cNvPr id="3" name="TextBox 2"/>
          <p:cNvSpPr txBox="1"/>
          <p:nvPr/>
        </p:nvSpPr>
        <p:spPr>
          <a:xfrm>
            <a:off x="1508760" y="1920240"/>
            <a:ext cx="9486900" cy="2015936"/>
          </a:xfrm>
          <a:prstGeom prst="rect">
            <a:avLst/>
          </a:prstGeom>
          <a:noFill/>
        </p:spPr>
        <p:txBody>
          <a:bodyPr wrap="square" rtlCol="0">
            <a:spAutoFit/>
          </a:bodyPr>
          <a:lstStyle/>
          <a:p>
            <a:r>
              <a:rPr lang="en-US" sz="2500" dirty="0" smtClean="0">
                <a:latin typeface="Times New Roman" panose="02020603050405020304" pitchFamily="18" charset="0"/>
                <a:cs typeface="Times New Roman" panose="02020603050405020304" pitchFamily="18" charset="0"/>
              </a:rPr>
              <a:t>Single stuck at fault model is based on following :</a:t>
            </a:r>
          </a:p>
          <a:p>
            <a:endParaRPr lang="en-US" sz="2500" dirty="0">
              <a:latin typeface="Times New Roman" panose="02020603050405020304" pitchFamily="18" charset="0"/>
              <a:cs typeface="Times New Roman" panose="02020603050405020304" pitchFamily="18" charset="0"/>
            </a:endParaRPr>
          </a:p>
          <a:p>
            <a:pPr marL="342900" indent="-342900">
              <a:buAutoNum type="alphaLcParenR"/>
            </a:pPr>
            <a:r>
              <a:rPr lang="en-US" sz="2500" dirty="0" smtClean="0">
                <a:latin typeface="Times New Roman" panose="02020603050405020304" pitchFamily="18" charset="0"/>
                <a:cs typeface="Times New Roman" panose="02020603050405020304" pitchFamily="18" charset="0"/>
              </a:rPr>
              <a:t>Only one line is faulty</a:t>
            </a:r>
          </a:p>
          <a:p>
            <a:pPr marL="342900" indent="-342900">
              <a:buAutoNum type="alphaLcParenR"/>
            </a:pPr>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Faulty line is permanently set to either ‘0’ or ‘1’</a:t>
            </a:r>
          </a:p>
          <a:p>
            <a:pPr marL="342900" indent="-342900">
              <a:buAutoNum type="alphaLcParenR"/>
            </a:pPr>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Faulty can be at input or output of a gate </a:t>
            </a:r>
          </a:p>
        </p:txBody>
      </p:sp>
    </p:spTree>
    <p:extLst>
      <p:ext uri="{BB962C8B-B14F-4D97-AF65-F5344CB8AC3E}">
        <p14:creationId xmlns:p14="http://schemas.microsoft.com/office/powerpoint/2010/main" val="4385656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0996" y="688830"/>
            <a:ext cx="10849840" cy="5573425"/>
          </a:xfrm>
          <a:prstGeom prst="rect">
            <a:avLst/>
          </a:prstGeom>
        </p:spPr>
      </p:pic>
    </p:spTree>
    <p:extLst>
      <p:ext uri="{BB962C8B-B14F-4D97-AF65-F5344CB8AC3E}">
        <p14:creationId xmlns:p14="http://schemas.microsoft.com/office/powerpoint/2010/main" val="37770873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5128" y="691139"/>
            <a:ext cx="10612582" cy="3170099"/>
          </a:xfrm>
          <a:prstGeom prst="rect">
            <a:avLst/>
          </a:prstGeom>
        </p:spPr>
        <p:txBody>
          <a:bodyPr wrap="square">
            <a:spAutoFit/>
          </a:bodyPr>
          <a:lstStyle/>
          <a:p>
            <a:pPr algn="just"/>
            <a:endParaRPr lang="en-US" sz="2000" b="1" dirty="0" smtClean="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Definition: </a:t>
            </a:r>
          </a:p>
          <a:p>
            <a:pPr algn="just"/>
            <a:r>
              <a:rPr lang="en-US" sz="2000" b="1" i="1" dirty="0" smtClean="0">
                <a:latin typeface="Times New Roman" panose="02020603050405020304" pitchFamily="18" charset="0"/>
                <a:cs typeface="Times New Roman" panose="02020603050405020304" pitchFamily="18" charset="0"/>
              </a:rPr>
              <a:t>Error:  </a:t>
            </a:r>
            <a:r>
              <a:rPr lang="en-US" sz="2000" i="1" dirty="0">
                <a:latin typeface="Times New Roman" panose="02020603050405020304" pitchFamily="18" charset="0"/>
                <a:cs typeface="Times New Roman" panose="02020603050405020304" pitchFamily="18" charset="0"/>
              </a:rPr>
              <a:t>A wrong output signal produced by a defective system </a:t>
            </a:r>
            <a:r>
              <a:rPr lang="en-US" sz="2000" i="1" dirty="0" smtClean="0">
                <a:latin typeface="Times New Roman" panose="02020603050405020304" pitchFamily="18" charset="0"/>
                <a:cs typeface="Times New Roman" panose="02020603050405020304" pitchFamily="18" charset="0"/>
              </a:rPr>
              <a:t>is called </a:t>
            </a:r>
            <a:r>
              <a:rPr lang="en-US" sz="2000" i="1" dirty="0">
                <a:latin typeface="Times New Roman" panose="02020603050405020304" pitchFamily="18" charset="0"/>
                <a:cs typeface="Times New Roman" panose="02020603050405020304" pitchFamily="18" charset="0"/>
              </a:rPr>
              <a:t>an </a:t>
            </a:r>
            <a:r>
              <a:rPr lang="en-US" sz="2000" dirty="0">
                <a:latin typeface="Times New Roman" panose="02020603050405020304" pitchFamily="18" charset="0"/>
                <a:cs typeface="Times New Roman" panose="02020603050405020304" pitchFamily="18" charset="0"/>
              </a:rPr>
              <a:t>error. </a:t>
            </a:r>
            <a:endParaRPr lang="en-US" sz="2000"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An </a:t>
            </a:r>
            <a:r>
              <a:rPr lang="en-US" sz="2000" i="1" dirty="0">
                <a:latin typeface="Times New Roman" panose="02020603050405020304" pitchFamily="18" charset="0"/>
                <a:cs typeface="Times New Roman" panose="02020603050405020304" pitchFamily="18" charset="0"/>
              </a:rPr>
              <a:t>error is an “effect” whose cause is some “defect</a:t>
            </a:r>
            <a:r>
              <a:rPr lang="en-US" sz="2000" i="1" dirty="0" smtClean="0">
                <a:latin typeface="Times New Roman" panose="02020603050405020304" pitchFamily="18" charset="0"/>
                <a:cs typeface="Times New Roman" panose="02020603050405020304" pitchFamily="18" charset="0"/>
              </a:rPr>
              <a:t>.”</a:t>
            </a:r>
          </a:p>
          <a:p>
            <a:pPr algn="just"/>
            <a:endParaRPr lang="en-US" sz="2000" i="1"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Definition </a:t>
            </a:r>
          </a:p>
          <a:p>
            <a:pPr algn="just"/>
            <a:endParaRPr lang="en-US" sz="2000" b="1" i="1" dirty="0">
              <a:latin typeface="Times New Roman" panose="02020603050405020304" pitchFamily="18" charset="0"/>
              <a:cs typeface="Times New Roman" panose="02020603050405020304" pitchFamily="18" charset="0"/>
            </a:endParaRPr>
          </a:p>
          <a:p>
            <a:pPr algn="just"/>
            <a:r>
              <a:rPr lang="en-US" sz="2000" b="1" i="1" dirty="0" smtClean="0">
                <a:latin typeface="Times New Roman" panose="02020603050405020304" pitchFamily="18" charset="0"/>
                <a:cs typeface="Times New Roman" panose="02020603050405020304" pitchFamily="18" charset="0"/>
              </a:rPr>
              <a:t>Fault</a:t>
            </a:r>
            <a:r>
              <a:rPr lang="en-US" sz="2000" i="1" dirty="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 representation of a “defect” at the abstracted </a:t>
            </a:r>
            <a:r>
              <a:rPr lang="en-US" sz="2000" i="1" dirty="0" smtClean="0">
                <a:latin typeface="Times New Roman" panose="02020603050405020304" pitchFamily="18" charset="0"/>
                <a:cs typeface="Times New Roman" panose="02020603050405020304" pitchFamily="18" charset="0"/>
              </a:rPr>
              <a:t>function level </a:t>
            </a:r>
            <a:r>
              <a:rPr lang="en-US" sz="2000" i="1" dirty="0">
                <a:latin typeface="Times New Roman" panose="02020603050405020304" pitchFamily="18" charset="0"/>
                <a:cs typeface="Times New Roman" panose="02020603050405020304" pitchFamily="18" charset="0"/>
              </a:rPr>
              <a:t>is called a </a:t>
            </a:r>
            <a:r>
              <a:rPr lang="en-US" sz="2000" dirty="0">
                <a:latin typeface="Times New Roman" panose="02020603050405020304" pitchFamily="18" charset="0"/>
                <a:cs typeface="Times New Roman" panose="02020603050405020304" pitchFamily="18" charset="0"/>
              </a:rPr>
              <a:t>fault.</a:t>
            </a:r>
          </a:p>
          <a:p>
            <a:pPr algn="just"/>
            <a:r>
              <a:rPr lang="en-US" sz="2000" dirty="0">
                <a:latin typeface="Times New Roman" panose="02020603050405020304" pitchFamily="18" charset="0"/>
                <a:cs typeface="Times New Roman" panose="02020603050405020304" pitchFamily="18" charset="0"/>
              </a:rPr>
              <a:t>The difference between a defect and a fault is rather subtle. </a:t>
            </a:r>
            <a:r>
              <a:rPr lang="en-US" sz="2000" dirty="0" smtClean="0">
                <a:latin typeface="Times New Roman" panose="02020603050405020304" pitchFamily="18" charset="0"/>
                <a:cs typeface="Times New Roman" panose="02020603050405020304" pitchFamily="18" charset="0"/>
              </a:rPr>
              <a:t> They </a:t>
            </a:r>
            <a:r>
              <a:rPr lang="en-US" sz="2000" dirty="0">
                <a:latin typeface="Times New Roman" panose="02020603050405020304" pitchFamily="18" charset="0"/>
                <a:cs typeface="Times New Roman" panose="02020603050405020304" pitchFamily="18" charset="0"/>
              </a:rPr>
              <a:t>are </a:t>
            </a:r>
            <a:r>
              <a:rPr lang="en-US" sz="2000" dirty="0" smtClean="0">
                <a:latin typeface="Times New Roman" panose="02020603050405020304" pitchFamily="18" charset="0"/>
                <a:cs typeface="Times New Roman" panose="02020603050405020304" pitchFamily="18" charset="0"/>
              </a:rPr>
              <a:t>the imperfections </a:t>
            </a:r>
            <a:r>
              <a:rPr lang="en-US" sz="2000" dirty="0">
                <a:latin typeface="Times New Roman" panose="02020603050405020304" pitchFamily="18" charset="0"/>
                <a:cs typeface="Times New Roman" panose="02020603050405020304" pitchFamily="18" charset="0"/>
              </a:rPr>
              <a:t>in the hardware and function, respectively.</a:t>
            </a:r>
          </a:p>
        </p:txBody>
      </p:sp>
    </p:spTree>
    <p:extLst>
      <p:ext uri="{BB962C8B-B14F-4D97-AF65-F5344CB8AC3E}">
        <p14:creationId xmlns:p14="http://schemas.microsoft.com/office/powerpoint/2010/main" val="37733252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727" y="642456"/>
            <a:ext cx="10792690" cy="3170099"/>
          </a:xfrm>
          <a:prstGeom prst="rect">
            <a:avLst/>
          </a:prstGeom>
        </p:spPr>
        <p:txBody>
          <a:bodyPr wrap="square">
            <a:spAutoFit/>
          </a:bodyPr>
          <a:lstStyle/>
          <a:p>
            <a:pPr algn="just"/>
            <a:r>
              <a:rPr lang="en-US" sz="2000" b="1" dirty="0">
                <a:latin typeface="Times-Roman"/>
              </a:rPr>
              <a:t>Levels of Fault Models</a:t>
            </a:r>
          </a:p>
          <a:p>
            <a:pPr algn="just"/>
            <a:r>
              <a:rPr lang="en-US" sz="2000" dirty="0">
                <a:latin typeface="Times-Roman"/>
              </a:rPr>
              <a:t>Modeling of faults is closely related to the modeling of the circuit</a:t>
            </a:r>
            <a:r>
              <a:rPr lang="en-US" sz="2000" dirty="0" smtClean="0">
                <a:latin typeface="Times-Roman"/>
              </a:rPr>
              <a:t>.</a:t>
            </a:r>
          </a:p>
          <a:p>
            <a:pPr marL="285750" indent="-285750" algn="just">
              <a:buFont typeface="Arial" panose="020B0604020202020204" pitchFamily="34" charset="0"/>
              <a:buChar char="•"/>
            </a:pPr>
            <a:r>
              <a:rPr lang="en-US" sz="2000" dirty="0" smtClean="0">
                <a:latin typeface="Times-Roman"/>
              </a:rPr>
              <a:t>The </a:t>
            </a:r>
            <a:r>
              <a:rPr lang="en-US" sz="2000" b="1" i="1" dirty="0">
                <a:latin typeface="Times-Roman"/>
              </a:rPr>
              <a:t>behavioral </a:t>
            </a:r>
            <a:r>
              <a:rPr lang="en-US" sz="2000" b="1" i="1" dirty="0" smtClean="0">
                <a:latin typeface="Times-Roman"/>
              </a:rPr>
              <a:t>level </a:t>
            </a:r>
            <a:r>
              <a:rPr lang="en-US" sz="2000" dirty="0" smtClean="0">
                <a:latin typeface="Times-Roman"/>
              </a:rPr>
              <a:t>(sometimes </a:t>
            </a:r>
            <a:r>
              <a:rPr lang="en-US" sz="2000" dirty="0">
                <a:latin typeface="Times-Roman"/>
              </a:rPr>
              <a:t>referred to as </a:t>
            </a:r>
            <a:r>
              <a:rPr lang="en-US" sz="2000" i="1" dirty="0">
                <a:latin typeface="Times-Roman"/>
              </a:rPr>
              <a:t>high level</a:t>
            </a:r>
            <a:r>
              <a:rPr lang="en-US" sz="2000" dirty="0" smtClean="0">
                <a:latin typeface="Times-Roman"/>
              </a:rPr>
              <a:t>).</a:t>
            </a:r>
          </a:p>
          <a:p>
            <a:pPr marL="285750" indent="-285750" algn="just">
              <a:buFont typeface="Arial" panose="020B0604020202020204" pitchFamily="34" charset="0"/>
              <a:buChar char="•"/>
            </a:pPr>
            <a:r>
              <a:rPr lang="en-US" sz="2000" dirty="0" err="1" smtClean="0">
                <a:latin typeface="Times-Roman"/>
              </a:rPr>
              <a:t>Highlevel</a:t>
            </a:r>
            <a:r>
              <a:rPr lang="en-US" sz="2000" dirty="0" smtClean="0">
                <a:latin typeface="Times-Roman"/>
              </a:rPr>
              <a:t> fault </a:t>
            </a:r>
            <a:r>
              <a:rPr lang="en-US" sz="2000" dirty="0">
                <a:latin typeface="Times-Roman"/>
              </a:rPr>
              <a:t>models play a greater role in the simulation-based design verification, </a:t>
            </a:r>
            <a:r>
              <a:rPr lang="en-US" sz="2000" dirty="0" smtClean="0">
                <a:latin typeface="Times-Roman"/>
              </a:rPr>
              <a:t>than in </a:t>
            </a:r>
            <a:r>
              <a:rPr lang="en-US" sz="2000" dirty="0">
                <a:latin typeface="Times-Roman"/>
              </a:rPr>
              <a:t>testing. </a:t>
            </a: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Exceptions </a:t>
            </a:r>
            <a:r>
              <a:rPr lang="en-US" sz="2000" dirty="0">
                <a:latin typeface="Times-Roman"/>
              </a:rPr>
              <a:t>are the functional fault models of semiconductor memories</a:t>
            </a:r>
            <a:r>
              <a:rPr lang="en-US" sz="2000" dirty="0" smtClean="0">
                <a:latin typeface="Times-Roman"/>
              </a:rPr>
              <a:t>.</a:t>
            </a:r>
          </a:p>
          <a:p>
            <a:pPr algn="just"/>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The </a:t>
            </a:r>
            <a:r>
              <a:rPr lang="en-US" sz="2000" b="1" i="1" dirty="0">
                <a:latin typeface="Times-Roman"/>
              </a:rPr>
              <a:t>register-transfer level </a:t>
            </a:r>
            <a:r>
              <a:rPr lang="en-US" sz="2000" b="1" dirty="0">
                <a:latin typeface="Times-Roman"/>
              </a:rPr>
              <a:t>(RTL</a:t>
            </a:r>
            <a:r>
              <a:rPr lang="en-US" sz="2000" dirty="0">
                <a:latin typeface="Times-Roman"/>
              </a:rPr>
              <a:t>) or logic level consists of a netlist of gates </a:t>
            </a:r>
            <a:r>
              <a:rPr lang="en-US" sz="2000" dirty="0" smtClean="0">
                <a:latin typeface="Times-Roman"/>
              </a:rPr>
              <a:t>and the </a:t>
            </a:r>
            <a:r>
              <a:rPr lang="en-US" sz="2000" dirty="0">
                <a:latin typeface="Times-Roman"/>
              </a:rPr>
              <a:t>stuck-at faults at this level are the most popular fault models in digital </a:t>
            </a:r>
            <a:r>
              <a:rPr lang="en-US" sz="2000" dirty="0" smtClean="0">
                <a:latin typeface="Times-Roman"/>
              </a:rPr>
              <a:t>testing.</a:t>
            </a:r>
          </a:p>
          <a:p>
            <a:pPr marL="285750" indent="-285750" algn="just">
              <a:buFont typeface="Arial" panose="020B0604020202020204" pitchFamily="34" charset="0"/>
              <a:buChar char="•"/>
            </a:pPr>
            <a:r>
              <a:rPr lang="en-US" sz="2000" dirty="0" smtClean="0">
                <a:latin typeface="Times-Roman"/>
              </a:rPr>
              <a:t> Other </a:t>
            </a:r>
            <a:r>
              <a:rPr lang="en-US" sz="2000" dirty="0">
                <a:latin typeface="Times-Roman"/>
              </a:rPr>
              <a:t>fault models at this level are </a:t>
            </a:r>
            <a:r>
              <a:rPr lang="en-US" sz="2000" i="1" dirty="0">
                <a:latin typeface="Times-Roman"/>
              </a:rPr>
              <a:t>bridging faults </a:t>
            </a:r>
            <a:r>
              <a:rPr lang="en-US" sz="2000" dirty="0">
                <a:latin typeface="Times-Roman"/>
              </a:rPr>
              <a:t>and </a:t>
            </a:r>
            <a:r>
              <a:rPr lang="en-US" sz="2000" i="1" dirty="0">
                <a:latin typeface="Times-Roman"/>
              </a:rPr>
              <a:t>delay faults. </a:t>
            </a:r>
            <a:endParaRPr lang="en-US" sz="2000" dirty="0">
              <a:latin typeface="Times-Roman"/>
            </a:endParaRPr>
          </a:p>
        </p:txBody>
      </p:sp>
      <p:sp>
        <p:nvSpPr>
          <p:cNvPr id="3" name="Rectangle 2"/>
          <p:cNvSpPr/>
          <p:nvPr/>
        </p:nvSpPr>
        <p:spPr>
          <a:xfrm>
            <a:off x="692727" y="3812555"/>
            <a:ext cx="10529455" cy="1938992"/>
          </a:xfrm>
          <a:prstGeom prst="rect">
            <a:avLst/>
          </a:prstGeom>
        </p:spPr>
        <p:txBody>
          <a:bodyPr wrap="square">
            <a:spAutoFit/>
          </a:bodyPr>
          <a:lstStyle/>
          <a:p>
            <a:pPr marL="285750" indent="-285750" algn="just">
              <a:buFont typeface="Arial" panose="020B0604020202020204" pitchFamily="34" charset="0"/>
              <a:buChar char="•"/>
            </a:pPr>
            <a:r>
              <a:rPr lang="en-US" sz="2000" dirty="0">
                <a:latin typeface="Times-Roman"/>
              </a:rPr>
              <a:t>Transistor and other lower levels (referred to as </a:t>
            </a:r>
            <a:r>
              <a:rPr lang="en-US" sz="2000" b="1" i="1" dirty="0">
                <a:latin typeface="Times-Roman"/>
              </a:rPr>
              <a:t>component levels</a:t>
            </a:r>
            <a:r>
              <a:rPr lang="en-US" sz="2000" dirty="0">
                <a:latin typeface="Times-Roman"/>
              </a:rPr>
              <a:t>) include </a:t>
            </a:r>
            <a:r>
              <a:rPr lang="en-US" sz="2000" dirty="0" smtClean="0">
                <a:latin typeface="Times-Roman"/>
              </a:rPr>
              <a:t>stuck open types </a:t>
            </a:r>
            <a:r>
              <a:rPr lang="en-US" sz="2000" dirty="0">
                <a:latin typeface="Times-Roman"/>
              </a:rPr>
              <a:t>of faults that are also known as </a:t>
            </a:r>
            <a:r>
              <a:rPr lang="en-US" sz="2000" i="1" dirty="0">
                <a:latin typeface="Times-Roman"/>
              </a:rPr>
              <a:t>technology-dependent </a:t>
            </a:r>
            <a:r>
              <a:rPr lang="en-US" sz="2000" dirty="0">
                <a:latin typeface="Times-Roman"/>
              </a:rPr>
              <a:t>faults. </a:t>
            </a:r>
            <a:endParaRPr lang="en-US" sz="2000" dirty="0" smtClean="0">
              <a:latin typeface="Times-Roman"/>
            </a:endParaRPr>
          </a:p>
          <a:p>
            <a:pPr marL="285750" indent="-285750" algn="just">
              <a:buFont typeface="Arial" panose="020B0604020202020204" pitchFamily="34" charset="0"/>
              <a:buChar char="•"/>
            </a:pPr>
            <a:endParaRPr lang="en-US" sz="2000" dirty="0" smtClean="0">
              <a:latin typeface="Times-Roman"/>
            </a:endParaRPr>
          </a:p>
          <a:p>
            <a:pPr marL="285750" indent="-285750" algn="just">
              <a:buFont typeface="Arial" panose="020B0604020202020204" pitchFamily="34" charset="0"/>
              <a:buChar char="•"/>
            </a:pPr>
            <a:r>
              <a:rPr lang="en-US" sz="2000" dirty="0" smtClean="0">
                <a:latin typeface="Times-Roman"/>
              </a:rPr>
              <a:t>Component level faults </a:t>
            </a:r>
            <a:r>
              <a:rPr lang="en-US" sz="2000" dirty="0">
                <a:latin typeface="Times-Roman"/>
              </a:rPr>
              <a:t>are mainly modeled in analog circuit testing </a:t>
            </a:r>
            <a:endParaRPr lang="en-US" sz="2000" dirty="0" smtClean="0">
              <a:latin typeface="Times-Roman"/>
            </a:endParaRPr>
          </a:p>
          <a:p>
            <a:pPr marL="285750" indent="-285750" algn="just">
              <a:buFont typeface="Arial" panose="020B0604020202020204" pitchFamily="34" charset="0"/>
              <a:buChar char="•"/>
            </a:pPr>
            <a:endParaRPr lang="en-US" sz="2000" dirty="0" smtClean="0">
              <a:latin typeface="Times-Roman"/>
            </a:endParaRPr>
          </a:p>
          <a:p>
            <a:pPr algn="just"/>
            <a:r>
              <a:rPr lang="en-US" sz="2000" dirty="0" smtClean="0">
                <a:latin typeface="Times-Roman"/>
              </a:rPr>
              <a:t>A </a:t>
            </a:r>
            <a:r>
              <a:rPr lang="en-US" sz="2000" dirty="0">
                <a:latin typeface="Times-Roman"/>
              </a:rPr>
              <a:t>typical example is the </a:t>
            </a:r>
            <a:r>
              <a:rPr lang="en-US" sz="2000" i="1" dirty="0">
                <a:latin typeface="Times-Roman"/>
              </a:rPr>
              <a:t>quiescent </a:t>
            </a:r>
            <a:r>
              <a:rPr lang="en-US" sz="2000" i="1" dirty="0" smtClean="0">
                <a:latin typeface="Times-Roman"/>
              </a:rPr>
              <a:t>current (IDDQ). </a:t>
            </a:r>
            <a:endParaRPr lang="en-US" sz="2000" dirty="0">
              <a:latin typeface="Times-Roman"/>
            </a:endParaRPr>
          </a:p>
        </p:txBody>
      </p:sp>
    </p:spTree>
    <p:extLst>
      <p:ext uri="{BB962C8B-B14F-4D97-AF65-F5344CB8AC3E}">
        <p14:creationId xmlns:p14="http://schemas.microsoft.com/office/powerpoint/2010/main" val="26806471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89417758"/>
              </p:ext>
            </p:extLst>
          </p:nvPr>
        </p:nvGraphicFramePr>
        <p:xfrm>
          <a:off x="2032000" y="719666"/>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91921187"/>
                    </a:ext>
                  </a:extLst>
                </a:gridCol>
              </a:tblGrid>
              <a:tr h="370840">
                <a:tc>
                  <a:txBody>
                    <a:bodyPr/>
                    <a:lstStyle/>
                    <a:p>
                      <a:pPr algn="ctr"/>
                      <a:r>
                        <a:rPr lang="en-US" dirty="0" smtClean="0"/>
                        <a:t>Fault model</a:t>
                      </a:r>
                      <a:endParaRPr lang="en-US" dirty="0"/>
                    </a:p>
                  </a:txBody>
                  <a:tcPr/>
                </a:tc>
                <a:extLst>
                  <a:ext uri="{0D108BD9-81ED-4DB2-BD59-A6C34878D82A}">
                    <a16:rowId xmlns:a16="http://schemas.microsoft.com/office/drawing/2014/main" val="3111990173"/>
                  </a:ext>
                </a:extLst>
              </a:tr>
            </a:tbl>
          </a:graphicData>
        </a:graphic>
      </p:graphicFrame>
      <p:grpSp>
        <p:nvGrpSpPr>
          <p:cNvPr id="48" name="Group 47"/>
          <p:cNvGrpSpPr/>
          <p:nvPr/>
        </p:nvGrpSpPr>
        <p:grpSpPr>
          <a:xfrm>
            <a:off x="663221" y="1703076"/>
            <a:ext cx="2968718" cy="3041921"/>
            <a:chOff x="663221" y="1703076"/>
            <a:chExt cx="2968718" cy="3041921"/>
          </a:xfrm>
        </p:grpSpPr>
        <p:sp>
          <p:nvSpPr>
            <p:cNvPr id="9" name="Rectangle 8"/>
            <p:cNvSpPr/>
            <p:nvPr/>
          </p:nvSpPr>
          <p:spPr>
            <a:xfrm>
              <a:off x="663221" y="2990671"/>
              <a:ext cx="1415642" cy="923330"/>
            </a:xfrm>
            <a:prstGeom prst="rect">
              <a:avLst/>
            </a:prstGeom>
            <a:ln>
              <a:solidFill>
                <a:schemeClr val="tx1"/>
              </a:solidFill>
            </a:ln>
          </p:spPr>
          <p:txBody>
            <a:bodyPr wrap="square">
              <a:spAutoFit/>
            </a:bodyPr>
            <a:lstStyle/>
            <a:p>
              <a:pPr algn="ctr"/>
              <a:r>
                <a:rPr lang="en-US" dirty="0" smtClean="0"/>
                <a:t>Creaks logical value at the  output</a:t>
              </a:r>
            </a:p>
          </p:txBody>
        </p:sp>
        <p:sp>
          <p:nvSpPr>
            <p:cNvPr id="10" name="Rectangle 9"/>
            <p:cNvSpPr/>
            <p:nvPr/>
          </p:nvSpPr>
          <p:spPr>
            <a:xfrm>
              <a:off x="2216297" y="2990671"/>
              <a:ext cx="1415642" cy="1754326"/>
            </a:xfrm>
            <a:prstGeom prst="rect">
              <a:avLst/>
            </a:prstGeom>
            <a:ln>
              <a:solidFill>
                <a:schemeClr val="tx1"/>
              </a:solidFill>
            </a:ln>
          </p:spPr>
          <p:txBody>
            <a:bodyPr wrap="square">
              <a:spAutoFit/>
            </a:bodyPr>
            <a:lstStyle/>
            <a:p>
              <a:pPr algn="ctr"/>
              <a:r>
                <a:rPr lang="en-US" dirty="0" smtClean="0"/>
                <a:t>Cause test of fault like malfunction of clock signal, power failure ,etc.,</a:t>
              </a:r>
            </a:p>
          </p:txBody>
        </p:sp>
        <p:cxnSp>
          <p:nvCxnSpPr>
            <p:cNvPr id="17" name="Straight Arrow Connector 16"/>
            <p:cNvCxnSpPr>
              <a:stCxn id="7" idx="2"/>
            </p:cNvCxnSpPr>
            <p:nvPr/>
          </p:nvCxnSpPr>
          <p:spPr>
            <a:xfrm>
              <a:off x="1267352" y="2602221"/>
              <a:ext cx="0" cy="388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866728" y="2576216"/>
              <a:ext cx="0" cy="388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5" name="Group 24"/>
            <p:cNvGrpSpPr/>
            <p:nvPr/>
          </p:nvGrpSpPr>
          <p:grpSpPr>
            <a:xfrm>
              <a:off x="890486" y="1703076"/>
              <a:ext cx="2595215" cy="901452"/>
              <a:chOff x="890486" y="1703076"/>
              <a:chExt cx="2595215" cy="901452"/>
            </a:xfrm>
          </p:grpSpPr>
          <p:sp>
            <p:nvSpPr>
              <p:cNvPr id="4" name="Rectangle 3"/>
              <p:cNvSpPr/>
              <p:nvPr/>
            </p:nvSpPr>
            <p:spPr>
              <a:xfrm>
                <a:off x="1626281" y="1703076"/>
                <a:ext cx="811441" cy="369332"/>
              </a:xfrm>
              <a:prstGeom prst="rect">
                <a:avLst/>
              </a:prstGeom>
            </p:spPr>
            <p:txBody>
              <a:bodyPr wrap="none">
                <a:spAutoFit/>
              </a:bodyPr>
              <a:lstStyle/>
              <a:p>
                <a:pPr algn="ctr"/>
                <a:r>
                  <a:rPr lang="en-US" dirty="0" smtClean="0"/>
                  <a:t>Nature</a:t>
                </a:r>
                <a:endParaRPr lang="en-US" dirty="0"/>
              </a:p>
            </p:txBody>
          </p:sp>
          <p:sp>
            <p:nvSpPr>
              <p:cNvPr id="7" name="Rectangle 6"/>
              <p:cNvSpPr/>
              <p:nvPr/>
            </p:nvSpPr>
            <p:spPr>
              <a:xfrm>
                <a:off x="890486" y="2232889"/>
                <a:ext cx="753732" cy="369332"/>
              </a:xfrm>
              <a:prstGeom prst="rect">
                <a:avLst/>
              </a:prstGeom>
            </p:spPr>
            <p:txBody>
              <a:bodyPr wrap="none">
                <a:spAutoFit/>
              </a:bodyPr>
              <a:lstStyle/>
              <a:p>
                <a:pPr algn="ctr"/>
                <a:r>
                  <a:rPr lang="en-US" dirty="0" smtClean="0"/>
                  <a:t>logical</a:t>
                </a:r>
                <a:endParaRPr lang="en-US" dirty="0"/>
              </a:p>
            </p:txBody>
          </p:sp>
          <p:sp>
            <p:nvSpPr>
              <p:cNvPr id="8" name="Rectangle 7"/>
              <p:cNvSpPr/>
              <p:nvPr/>
            </p:nvSpPr>
            <p:spPr>
              <a:xfrm>
                <a:off x="2262288" y="2235196"/>
                <a:ext cx="1223413" cy="369332"/>
              </a:xfrm>
              <a:prstGeom prst="rect">
                <a:avLst/>
              </a:prstGeom>
            </p:spPr>
            <p:txBody>
              <a:bodyPr wrap="none">
                <a:spAutoFit/>
              </a:bodyPr>
              <a:lstStyle/>
              <a:p>
                <a:pPr algn="ctr"/>
                <a:r>
                  <a:rPr lang="en-US" dirty="0" smtClean="0"/>
                  <a:t>Non logical</a:t>
                </a:r>
                <a:endParaRPr lang="en-US" dirty="0"/>
              </a:p>
            </p:txBody>
          </p:sp>
          <p:grpSp>
            <p:nvGrpSpPr>
              <p:cNvPr id="24" name="Group 23"/>
              <p:cNvGrpSpPr/>
              <p:nvPr/>
            </p:nvGrpSpPr>
            <p:grpSpPr>
              <a:xfrm>
                <a:off x="1267352" y="2072408"/>
                <a:ext cx="1606643" cy="162788"/>
                <a:chOff x="1267352" y="2072408"/>
                <a:chExt cx="1606643" cy="162788"/>
              </a:xfrm>
            </p:grpSpPr>
            <p:cxnSp>
              <p:nvCxnSpPr>
                <p:cNvPr id="19" name="Straight Arrow Connector 18"/>
                <p:cNvCxnSpPr>
                  <a:stCxn id="4" idx="2"/>
                </p:cNvCxnSpPr>
                <p:nvPr/>
              </p:nvCxnSpPr>
              <p:spPr>
                <a:xfrm flipH="1">
                  <a:off x="2032000" y="2072408"/>
                  <a:ext cx="2" cy="160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a:stCxn id="7" idx="0"/>
                  <a:endCxn id="8" idx="0"/>
                </p:cNvCxnSpPr>
                <p:nvPr/>
              </p:nvCxnSpPr>
              <p:spPr>
                <a:xfrm>
                  <a:off x="1267352" y="2232889"/>
                  <a:ext cx="1606643" cy="2307"/>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7" name="Group 46"/>
          <p:cNvGrpSpPr/>
          <p:nvPr/>
        </p:nvGrpSpPr>
        <p:grpSpPr>
          <a:xfrm>
            <a:off x="3948098" y="1768428"/>
            <a:ext cx="1657068" cy="2724323"/>
            <a:chOff x="3948098" y="1768428"/>
            <a:chExt cx="1657068" cy="2724323"/>
          </a:xfrm>
        </p:grpSpPr>
        <p:sp>
          <p:nvSpPr>
            <p:cNvPr id="5" name="Rectangle 4"/>
            <p:cNvSpPr/>
            <p:nvPr/>
          </p:nvSpPr>
          <p:spPr>
            <a:xfrm>
              <a:off x="4381935" y="1768428"/>
              <a:ext cx="684675" cy="369332"/>
            </a:xfrm>
            <a:prstGeom prst="rect">
              <a:avLst/>
            </a:prstGeom>
          </p:spPr>
          <p:txBody>
            <a:bodyPr wrap="none">
              <a:spAutoFit/>
            </a:bodyPr>
            <a:lstStyle/>
            <a:p>
              <a:pPr algn="ctr"/>
              <a:r>
                <a:rPr lang="en-US" dirty="0" smtClean="0"/>
                <a:t>Value</a:t>
              </a:r>
            </a:p>
          </p:txBody>
        </p:sp>
        <p:sp>
          <p:nvSpPr>
            <p:cNvPr id="13" name="Rectangle 12"/>
            <p:cNvSpPr/>
            <p:nvPr/>
          </p:nvSpPr>
          <p:spPr>
            <a:xfrm>
              <a:off x="3948098" y="2461426"/>
              <a:ext cx="1657068" cy="2031325"/>
            </a:xfrm>
            <a:prstGeom prst="rect">
              <a:avLst/>
            </a:prstGeom>
            <a:ln>
              <a:solidFill>
                <a:schemeClr val="accent4"/>
              </a:solidFill>
            </a:ln>
          </p:spPr>
          <p:txBody>
            <a:bodyPr wrap="square">
              <a:spAutoFit/>
            </a:bodyPr>
            <a:lstStyle/>
            <a:p>
              <a:pPr algn="ctr"/>
              <a:r>
                <a:rPr lang="en-US" dirty="0" smtClean="0"/>
                <a:t>Value of logical fault in circuit indicates that weather fault creaks fixed or erroriness values  </a:t>
              </a:r>
              <a:endParaRPr lang="en-US" dirty="0"/>
            </a:p>
          </p:txBody>
        </p:sp>
        <p:cxnSp>
          <p:nvCxnSpPr>
            <p:cNvPr id="28" name="Straight Arrow Connector 27"/>
            <p:cNvCxnSpPr>
              <a:stCxn id="5" idx="2"/>
            </p:cNvCxnSpPr>
            <p:nvPr/>
          </p:nvCxnSpPr>
          <p:spPr>
            <a:xfrm flipH="1">
              <a:off x="4712747" y="2137760"/>
              <a:ext cx="11526" cy="340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7" name="Straight Connector 36"/>
          <p:cNvCxnSpPr>
            <a:stCxn id="4" idx="0"/>
            <a:endCxn id="6" idx="0"/>
          </p:cNvCxnSpPr>
          <p:nvPr/>
        </p:nvCxnSpPr>
        <p:spPr>
          <a:xfrm>
            <a:off x="2032002" y="1703076"/>
            <a:ext cx="7890018" cy="46658"/>
          </a:xfrm>
          <a:prstGeom prst="line">
            <a:avLst/>
          </a:prstGeom>
        </p:spPr>
        <p:style>
          <a:lnRef idx="1">
            <a:schemeClr val="accent2"/>
          </a:lnRef>
          <a:fillRef idx="0">
            <a:schemeClr val="accent2"/>
          </a:fillRef>
          <a:effectRef idx="0">
            <a:schemeClr val="accent2"/>
          </a:effectRef>
          <a:fontRef idx="minor">
            <a:schemeClr val="tx1"/>
          </a:fontRef>
        </p:style>
      </p:cxnSp>
      <p:grpSp>
        <p:nvGrpSpPr>
          <p:cNvPr id="51" name="Group 50"/>
          <p:cNvGrpSpPr/>
          <p:nvPr/>
        </p:nvGrpSpPr>
        <p:grpSpPr>
          <a:xfrm>
            <a:off x="5728753" y="1116511"/>
            <a:ext cx="4980967" cy="3935409"/>
            <a:chOff x="5728753" y="1116511"/>
            <a:chExt cx="4980967" cy="3935409"/>
          </a:xfrm>
        </p:grpSpPr>
        <p:grpSp>
          <p:nvGrpSpPr>
            <p:cNvPr id="50" name="Group 49"/>
            <p:cNvGrpSpPr/>
            <p:nvPr/>
          </p:nvGrpSpPr>
          <p:grpSpPr>
            <a:xfrm>
              <a:off x="5728753" y="1116511"/>
              <a:ext cx="2936492" cy="3935409"/>
              <a:chOff x="5728753" y="1116511"/>
              <a:chExt cx="2936492" cy="3935409"/>
            </a:xfrm>
          </p:grpSpPr>
          <p:sp>
            <p:nvSpPr>
              <p:cNvPr id="3" name="Rectangle 2"/>
              <p:cNvSpPr/>
              <p:nvPr/>
            </p:nvSpPr>
            <p:spPr>
              <a:xfrm>
                <a:off x="6615523" y="1754577"/>
                <a:ext cx="790601" cy="369332"/>
              </a:xfrm>
              <a:prstGeom prst="rect">
                <a:avLst/>
              </a:prstGeom>
            </p:spPr>
            <p:txBody>
              <a:bodyPr wrap="none">
                <a:spAutoFit/>
              </a:bodyPr>
              <a:lstStyle/>
              <a:p>
                <a:pPr algn="ctr"/>
                <a:r>
                  <a:rPr lang="en-US" dirty="0" smtClean="0"/>
                  <a:t>Extent</a:t>
                </a:r>
                <a:endParaRPr lang="en-US" dirty="0"/>
              </a:p>
            </p:txBody>
          </p:sp>
          <p:sp>
            <p:nvSpPr>
              <p:cNvPr id="11" name="Rectangle 10"/>
              <p:cNvSpPr/>
              <p:nvPr/>
            </p:nvSpPr>
            <p:spPr>
              <a:xfrm>
                <a:off x="5768755" y="3452336"/>
                <a:ext cx="1373535" cy="1477328"/>
              </a:xfrm>
              <a:prstGeom prst="rect">
                <a:avLst/>
              </a:prstGeom>
              <a:ln>
                <a:solidFill>
                  <a:srgbClr val="00B0F0"/>
                </a:solidFill>
              </a:ln>
            </p:spPr>
            <p:txBody>
              <a:bodyPr wrap="square">
                <a:spAutoFit/>
              </a:bodyPr>
              <a:lstStyle/>
              <a:p>
                <a:pPr algn="ctr"/>
                <a:r>
                  <a:rPr lang="en-US" dirty="0" smtClean="0"/>
                  <a:t>Affects only single variable.</a:t>
                </a:r>
              </a:p>
              <a:p>
                <a:pPr algn="ctr"/>
                <a:r>
                  <a:rPr lang="en-US" dirty="0" smtClean="0"/>
                  <a:t>Ex:  logical fault</a:t>
                </a:r>
              </a:p>
            </p:txBody>
          </p:sp>
          <p:cxnSp>
            <p:nvCxnSpPr>
              <p:cNvPr id="39" name="Straight Arrow Connector 38"/>
              <p:cNvCxnSpPr/>
              <p:nvPr/>
            </p:nvCxnSpPr>
            <p:spPr>
              <a:xfrm>
                <a:off x="5728753" y="1116511"/>
                <a:ext cx="0" cy="527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7305879" y="2549894"/>
                <a:ext cx="1144865" cy="369332"/>
              </a:xfrm>
              <a:prstGeom prst="rect">
                <a:avLst/>
              </a:prstGeom>
            </p:spPr>
            <p:txBody>
              <a:bodyPr wrap="none">
                <a:spAutoFit/>
              </a:bodyPr>
              <a:lstStyle/>
              <a:p>
                <a:pPr algn="ctr"/>
                <a:r>
                  <a:rPr lang="en-US" dirty="0" smtClean="0"/>
                  <a:t>distributed</a:t>
                </a:r>
                <a:endParaRPr lang="en-US" dirty="0"/>
              </a:p>
            </p:txBody>
          </p:sp>
          <p:sp>
            <p:nvSpPr>
              <p:cNvPr id="41" name="Rectangle 40"/>
              <p:cNvSpPr/>
              <p:nvPr/>
            </p:nvSpPr>
            <p:spPr>
              <a:xfrm>
                <a:off x="5963369" y="2574305"/>
                <a:ext cx="962122" cy="369332"/>
              </a:xfrm>
              <a:prstGeom prst="rect">
                <a:avLst/>
              </a:prstGeom>
            </p:spPr>
            <p:txBody>
              <a:bodyPr wrap="none">
                <a:spAutoFit/>
              </a:bodyPr>
              <a:lstStyle/>
              <a:p>
                <a:pPr algn="ctr"/>
                <a:r>
                  <a:rPr lang="en-US" dirty="0" smtClean="0"/>
                  <a:t>localized</a:t>
                </a:r>
                <a:endParaRPr lang="en-US" dirty="0"/>
              </a:p>
            </p:txBody>
          </p:sp>
          <p:sp>
            <p:nvSpPr>
              <p:cNvPr id="42" name="Rectangle 41"/>
              <p:cNvSpPr/>
              <p:nvPr/>
            </p:nvSpPr>
            <p:spPr>
              <a:xfrm>
                <a:off x="7291710" y="3574592"/>
                <a:ext cx="1373535" cy="1477328"/>
              </a:xfrm>
              <a:prstGeom prst="rect">
                <a:avLst/>
              </a:prstGeom>
              <a:ln>
                <a:solidFill>
                  <a:srgbClr val="00B0F0"/>
                </a:solidFill>
              </a:ln>
            </p:spPr>
            <p:txBody>
              <a:bodyPr wrap="square">
                <a:spAutoFit/>
              </a:bodyPr>
              <a:lstStyle/>
              <a:p>
                <a:pPr algn="ctr"/>
                <a:r>
                  <a:rPr lang="en-US" dirty="0" smtClean="0"/>
                  <a:t>Affects more than one </a:t>
                </a:r>
              </a:p>
              <a:p>
                <a:pPr algn="ctr"/>
                <a:r>
                  <a:rPr lang="en-US" dirty="0" smtClean="0"/>
                  <a:t>Ex: malfunction of </a:t>
                </a:r>
                <a:r>
                  <a:rPr lang="en-US" dirty="0" err="1" smtClean="0"/>
                  <a:t>clk</a:t>
                </a:r>
                <a:r>
                  <a:rPr lang="en-US" dirty="0" smtClean="0"/>
                  <a:t> signal </a:t>
                </a:r>
              </a:p>
            </p:txBody>
          </p:sp>
          <p:cxnSp>
            <p:nvCxnSpPr>
              <p:cNvPr id="43" name="Straight Arrow Connector 42"/>
              <p:cNvCxnSpPr/>
              <p:nvPr/>
            </p:nvCxnSpPr>
            <p:spPr>
              <a:xfrm>
                <a:off x="6444430" y="2919226"/>
                <a:ext cx="0" cy="527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p:cNvCxnSpPr/>
              <p:nvPr/>
            </p:nvCxnSpPr>
            <p:spPr>
              <a:xfrm>
                <a:off x="7878311" y="3044779"/>
                <a:ext cx="0" cy="527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9" name="Group 48"/>
            <p:cNvGrpSpPr/>
            <p:nvPr/>
          </p:nvGrpSpPr>
          <p:grpSpPr>
            <a:xfrm>
              <a:off x="9401266" y="1749734"/>
              <a:ext cx="1308454" cy="2699652"/>
              <a:chOff x="9401266" y="1749734"/>
              <a:chExt cx="1308454" cy="2699652"/>
            </a:xfrm>
          </p:grpSpPr>
          <p:sp>
            <p:nvSpPr>
              <p:cNvPr id="6" name="Rectangle 5"/>
              <p:cNvSpPr/>
              <p:nvPr/>
            </p:nvSpPr>
            <p:spPr>
              <a:xfrm>
                <a:off x="9420921" y="1749734"/>
                <a:ext cx="1002198" cy="369332"/>
              </a:xfrm>
              <a:prstGeom prst="rect">
                <a:avLst/>
              </a:prstGeom>
            </p:spPr>
            <p:txBody>
              <a:bodyPr wrap="none">
                <a:spAutoFit/>
              </a:bodyPr>
              <a:lstStyle/>
              <a:p>
                <a:pPr algn="ctr"/>
                <a:r>
                  <a:rPr lang="en-US" dirty="0"/>
                  <a:t>D</a:t>
                </a:r>
                <a:r>
                  <a:rPr lang="en-US" dirty="0" smtClean="0"/>
                  <a:t>uration</a:t>
                </a:r>
                <a:endParaRPr lang="en-US" dirty="0"/>
              </a:p>
            </p:txBody>
          </p:sp>
          <p:sp>
            <p:nvSpPr>
              <p:cNvPr id="12" name="Rectangle 11"/>
              <p:cNvSpPr/>
              <p:nvPr/>
            </p:nvSpPr>
            <p:spPr>
              <a:xfrm>
                <a:off x="9401266" y="2695060"/>
                <a:ext cx="1308454" cy="1754326"/>
              </a:xfrm>
              <a:prstGeom prst="rect">
                <a:avLst/>
              </a:prstGeom>
              <a:ln>
                <a:solidFill>
                  <a:schemeClr val="accent5">
                    <a:lumMod val="75000"/>
                  </a:schemeClr>
                </a:solidFill>
              </a:ln>
            </p:spPr>
            <p:txBody>
              <a:bodyPr wrap="square">
                <a:spAutoFit/>
              </a:bodyPr>
              <a:lstStyle/>
              <a:p>
                <a:pPr algn="ctr"/>
                <a:r>
                  <a:rPr lang="en-US" dirty="0" smtClean="0"/>
                  <a:t>Tests weather faults is temporary or permanent</a:t>
                </a:r>
              </a:p>
            </p:txBody>
          </p:sp>
          <p:cxnSp>
            <p:nvCxnSpPr>
              <p:cNvPr id="45" name="Straight Arrow Connector 44"/>
              <p:cNvCxnSpPr/>
              <p:nvPr/>
            </p:nvCxnSpPr>
            <p:spPr>
              <a:xfrm>
                <a:off x="9970348" y="2074777"/>
                <a:ext cx="0" cy="5274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791710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8145" y="1789838"/>
            <a:ext cx="10751128" cy="923330"/>
          </a:xfrm>
          <a:prstGeom prst="rect">
            <a:avLst/>
          </a:prstGeom>
        </p:spPr>
        <p:txBody>
          <a:bodyPr wrap="square">
            <a:spAutoFit/>
          </a:bodyPr>
          <a:lstStyle/>
          <a:p>
            <a:r>
              <a:rPr lang="en-US" b="1" dirty="0">
                <a:latin typeface="Times-Bold"/>
              </a:rPr>
              <a:t>Branch Fault: </a:t>
            </a:r>
            <a:r>
              <a:rPr lang="en-US" dirty="0">
                <a:latin typeface="Times-Roman"/>
              </a:rPr>
              <a:t>This fault is modeled at the behavioral level where the </a:t>
            </a:r>
            <a:r>
              <a:rPr lang="en-US" dirty="0" smtClean="0">
                <a:latin typeface="Times-Roman"/>
              </a:rPr>
              <a:t>circuit function </a:t>
            </a:r>
            <a:r>
              <a:rPr lang="en-US" dirty="0">
                <a:latin typeface="Times-Roman"/>
              </a:rPr>
              <a:t>is described in a programming language. </a:t>
            </a:r>
            <a:endParaRPr lang="en-US" dirty="0" smtClean="0">
              <a:latin typeface="Times-Roman"/>
            </a:endParaRPr>
          </a:p>
          <a:p>
            <a:r>
              <a:rPr lang="en-US" dirty="0" smtClean="0">
                <a:latin typeface="Times-Roman"/>
              </a:rPr>
              <a:t>A </a:t>
            </a:r>
            <a:r>
              <a:rPr lang="en-US" i="1" dirty="0">
                <a:latin typeface="Times-Italic"/>
              </a:rPr>
              <a:t>branch fault </a:t>
            </a:r>
            <a:r>
              <a:rPr lang="en-US" dirty="0">
                <a:latin typeface="Times-Roman"/>
              </a:rPr>
              <a:t>affects a </a:t>
            </a:r>
            <a:r>
              <a:rPr lang="en-US" dirty="0" smtClean="0">
                <a:latin typeface="Times-Roman"/>
              </a:rPr>
              <a:t>branch statement </a:t>
            </a:r>
            <a:r>
              <a:rPr lang="en-US" dirty="0">
                <a:latin typeface="Times-Roman"/>
              </a:rPr>
              <a:t>and causes it to branch to an incorrect destination.</a:t>
            </a:r>
            <a:endParaRPr lang="en-US" dirty="0"/>
          </a:p>
        </p:txBody>
      </p:sp>
      <p:sp>
        <p:nvSpPr>
          <p:cNvPr id="3" name="Rectangle 2"/>
          <p:cNvSpPr/>
          <p:nvPr/>
        </p:nvSpPr>
        <p:spPr>
          <a:xfrm>
            <a:off x="748145" y="2962550"/>
            <a:ext cx="10751128" cy="2554545"/>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Bridging Fault: </a:t>
            </a:r>
            <a:r>
              <a:rPr lang="en-US" sz="2000" dirty="0">
                <a:latin typeface="Times New Roman" panose="02020603050405020304" pitchFamily="18" charset="0"/>
                <a:cs typeface="Times New Roman" panose="02020603050405020304" pitchFamily="18" charset="0"/>
              </a:rPr>
              <a:t>Usually modeled at the gate or transistor level, a </a:t>
            </a:r>
            <a:r>
              <a:rPr lang="en-US" sz="2000" i="1" dirty="0" smtClean="0">
                <a:latin typeface="Times New Roman" panose="02020603050405020304" pitchFamily="18" charset="0"/>
                <a:cs typeface="Times New Roman" panose="02020603050405020304" pitchFamily="18" charset="0"/>
              </a:rPr>
              <a:t>bridging fault </a:t>
            </a:r>
            <a:r>
              <a:rPr lang="en-US" sz="2000" dirty="0">
                <a:latin typeface="Times New Roman" panose="02020603050405020304" pitchFamily="18" charset="0"/>
                <a:cs typeface="Times New Roman" panose="02020603050405020304" pitchFamily="18" charset="0"/>
              </a:rPr>
              <a:t>represents a short between a group of signals. The logic value of the </a:t>
            </a:r>
            <a:r>
              <a:rPr lang="en-US" sz="2000" dirty="0" smtClean="0">
                <a:latin typeface="Times New Roman" panose="02020603050405020304" pitchFamily="18" charset="0"/>
                <a:cs typeface="Times New Roman" panose="02020603050405020304" pitchFamily="18" charset="0"/>
              </a:rPr>
              <a:t>shorted net </a:t>
            </a:r>
            <a:r>
              <a:rPr lang="en-US" sz="2000" dirty="0">
                <a:latin typeface="Times New Roman" panose="02020603050405020304" pitchFamily="18" charset="0"/>
                <a:cs typeface="Times New Roman" panose="02020603050405020304" pitchFamily="18" charset="0"/>
              </a:rPr>
              <a:t>may be modeled as 1-dominant (OR bridge), 0-dominant (AND bridge), </a:t>
            </a:r>
            <a:r>
              <a:rPr lang="en-US" sz="2000" dirty="0" smtClean="0">
                <a:latin typeface="Times New Roman" panose="02020603050405020304" pitchFamily="18" charset="0"/>
                <a:cs typeface="Times New Roman" panose="02020603050405020304" pitchFamily="18" charset="0"/>
              </a:rPr>
              <a:t>or indeterminate</a:t>
            </a:r>
            <a:r>
              <a:rPr lang="en-US" sz="2000" dirty="0">
                <a:latin typeface="Times New Roman" panose="02020603050405020304" pitchFamily="18" charset="0"/>
                <a:cs typeface="Times New Roman" panose="02020603050405020304" pitchFamily="18" charset="0"/>
              </a:rPr>
              <a:t>, depending upon the technology in which the circuit is </a:t>
            </a:r>
            <a:r>
              <a:rPr lang="en-US" sz="2000" dirty="0" smtClean="0">
                <a:latin typeface="Times New Roman" panose="02020603050405020304" pitchFamily="18" charset="0"/>
                <a:cs typeface="Times New Roman" panose="02020603050405020304" pitchFamily="18" charset="0"/>
              </a:rPr>
              <a:t>implemented. </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Bus </a:t>
            </a:r>
            <a:r>
              <a:rPr lang="en-US" sz="2000" b="1" dirty="0">
                <a:latin typeface="Times New Roman" panose="02020603050405020304" pitchFamily="18" charset="0"/>
                <a:cs typeface="Times New Roman" panose="02020603050405020304" pitchFamily="18" charset="0"/>
              </a:rPr>
              <a:t>Fault: </a:t>
            </a:r>
            <a:r>
              <a:rPr lang="en-US" sz="2000" dirty="0">
                <a:latin typeface="Times New Roman" panose="02020603050405020304" pitchFamily="18" charset="0"/>
                <a:cs typeface="Times New Roman" panose="02020603050405020304" pitchFamily="18" charset="0"/>
              </a:rPr>
              <a:t>A </a:t>
            </a:r>
            <a:r>
              <a:rPr lang="en-US" sz="2000" i="1" dirty="0">
                <a:latin typeface="Times New Roman" panose="02020603050405020304" pitchFamily="18" charset="0"/>
                <a:cs typeface="Times New Roman" panose="02020603050405020304" pitchFamily="18" charset="0"/>
              </a:rPr>
              <a:t>bus fault </a:t>
            </a:r>
            <a:r>
              <a:rPr lang="en-US" sz="2000" dirty="0">
                <a:latin typeface="Times New Roman" panose="02020603050405020304" pitchFamily="18" charset="0"/>
                <a:cs typeface="Times New Roman" panose="02020603050405020304" pitchFamily="18" charset="0"/>
              </a:rPr>
              <a:t>specifies the status for each line in a bus as </a:t>
            </a:r>
            <a:r>
              <a:rPr lang="en-US" sz="2000" dirty="0" smtClean="0">
                <a:latin typeface="Times New Roman" panose="02020603050405020304" pitchFamily="18" charset="0"/>
                <a:cs typeface="Times New Roman" panose="02020603050405020304" pitchFamily="18" charset="0"/>
              </a:rPr>
              <a:t>stuck-at-0, stuck-at-1</a:t>
            </a:r>
            <a:r>
              <a:rPr lang="en-US" sz="2000" dirty="0">
                <a:latin typeface="Times New Roman" panose="02020603050405020304" pitchFamily="18" charset="0"/>
                <a:cs typeface="Times New Roman" panose="02020603050405020304" pitchFamily="18" charset="0"/>
              </a:rPr>
              <a:t>, or fault-free. Thus, for an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-bit bus, there </a:t>
            </a:r>
            <a:r>
              <a:rPr lang="en-US" sz="2000" dirty="0" smtClean="0">
                <a:latin typeface="Times New Roman" panose="02020603050405020304" pitchFamily="18" charset="0"/>
                <a:cs typeface="Times New Roman" panose="02020603050405020304" pitchFamily="18" charset="0"/>
              </a:rPr>
              <a:t>are 3^n -1 </a:t>
            </a:r>
            <a:r>
              <a:rPr lang="en-US" sz="2000" dirty="0">
                <a:latin typeface="Times New Roman" panose="02020603050405020304" pitchFamily="18" charset="0"/>
                <a:cs typeface="Times New Roman" panose="02020603050405020304" pitchFamily="18" charset="0"/>
              </a:rPr>
              <a:t>bus faults. A </a:t>
            </a:r>
            <a:r>
              <a:rPr lang="en-US" sz="2000" i="1" dirty="0" smtClean="0">
                <a:latin typeface="Times New Roman" panose="02020603050405020304" pitchFamily="18" charset="0"/>
                <a:cs typeface="Times New Roman" panose="02020603050405020304" pitchFamily="18" charset="0"/>
              </a:rPr>
              <a:t>total bus </a:t>
            </a:r>
            <a:r>
              <a:rPr lang="en-US" sz="2000" i="1" dirty="0">
                <a:latin typeface="Times New Roman" panose="02020603050405020304" pitchFamily="18" charset="0"/>
                <a:cs typeface="Times New Roman" panose="02020603050405020304" pitchFamily="18" charset="0"/>
              </a:rPr>
              <a:t>fault </a:t>
            </a:r>
            <a:r>
              <a:rPr lang="en-US" sz="2000" dirty="0">
                <a:latin typeface="Times New Roman" panose="02020603050405020304" pitchFamily="18" charset="0"/>
                <a:cs typeface="Times New Roman" panose="02020603050405020304" pitchFamily="18" charset="0"/>
              </a:rPr>
              <a:t>assumes all lines of the bus to be stuck at the same 0 or 1 state</a:t>
            </a:r>
          </a:p>
        </p:txBody>
      </p:sp>
      <p:graphicFrame>
        <p:nvGraphicFramePr>
          <p:cNvPr id="4" name="Table 3"/>
          <p:cNvGraphicFramePr>
            <a:graphicFrameLocks noGrp="1"/>
          </p:cNvGraphicFramePr>
          <p:nvPr>
            <p:extLst>
              <p:ext uri="{D42A27DB-BD31-4B8C-83A1-F6EECF244321}">
                <p14:modId xmlns:p14="http://schemas.microsoft.com/office/powerpoint/2010/main" val="2781228915"/>
              </p:ext>
            </p:extLst>
          </p:nvPr>
        </p:nvGraphicFramePr>
        <p:xfrm>
          <a:off x="2059709" y="1108887"/>
          <a:ext cx="8128000" cy="370840"/>
        </p:xfrm>
        <a:graphic>
          <a:graphicData uri="http://schemas.openxmlformats.org/drawingml/2006/table">
            <a:tbl>
              <a:tblPr firstRow="1" bandRow="1">
                <a:tableStyleId>{F5AB1C69-6EDB-4FF4-983F-18BD219EF322}</a:tableStyleId>
              </a:tblPr>
              <a:tblGrid>
                <a:gridCol w="8128000">
                  <a:extLst>
                    <a:ext uri="{9D8B030D-6E8A-4147-A177-3AD203B41FA5}">
                      <a16:colId xmlns:a16="http://schemas.microsoft.com/office/drawing/2014/main" val="3552924176"/>
                    </a:ext>
                  </a:extLst>
                </a:gridCol>
              </a:tblGrid>
              <a:tr h="370840">
                <a:tc>
                  <a:txBody>
                    <a:bodyPr/>
                    <a:lstStyle/>
                    <a:p>
                      <a:pPr algn="ctr"/>
                      <a:r>
                        <a:rPr lang="en-US" dirty="0" smtClean="0"/>
                        <a:t>Types of Faults </a:t>
                      </a:r>
                      <a:endParaRPr lang="en-US" dirty="0"/>
                    </a:p>
                  </a:txBody>
                  <a:tcPr/>
                </a:tc>
                <a:extLst>
                  <a:ext uri="{0D108BD9-81ED-4DB2-BD59-A6C34878D82A}">
                    <a16:rowId xmlns:a16="http://schemas.microsoft.com/office/drawing/2014/main" val="3158844929"/>
                  </a:ext>
                </a:extLst>
              </a:tr>
            </a:tbl>
          </a:graphicData>
        </a:graphic>
      </p:graphicFrame>
    </p:spTree>
    <p:extLst>
      <p:ext uri="{BB962C8B-B14F-4D97-AF65-F5344CB8AC3E}">
        <p14:creationId xmlns:p14="http://schemas.microsoft.com/office/powerpoint/2010/main" val="13492746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727" y="645065"/>
            <a:ext cx="10903528" cy="501675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Cross-point Fault: </a:t>
            </a:r>
            <a:r>
              <a:rPr lang="en-US" sz="2000" dirty="0">
                <a:latin typeface="Times New Roman" panose="02020603050405020304" pitchFamily="18" charset="0"/>
                <a:cs typeface="Times New Roman" panose="02020603050405020304" pitchFamily="18" charset="0"/>
              </a:rPr>
              <a:t>These faults are modeled in </a:t>
            </a:r>
            <a:r>
              <a:rPr lang="en-US" sz="2000" i="1" dirty="0">
                <a:latin typeface="Times New Roman" panose="02020603050405020304" pitchFamily="18" charset="0"/>
                <a:cs typeface="Times New Roman" panose="02020603050405020304" pitchFamily="18" charset="0"/>
              </a:rPr>
              <a:t>programmable logic </a:t>
            </a:r>
            <a:r>
              <a:rPr lang="en-US" sz="2000" i="1" dirty="0" smtClean="0">
                <a:latin typeface="Times New Roman" panose="02020603050405020304" pitchFamily="18" charset="0"/>
                <a:cs typeface="Times New Roman" panose="02020603050405020304" pitchFamily="18" charset="0"/>
              </a:rPr>
              <a:t>arrays </a:t>
            </a:r>
            <a:r>
              <a:rPr lang="en-US" sz="2000" dirty="0" smtClean="0">
                <a:latin typeface="Times New Roman" panose="02020603050405020304" pitchFamily="18" charset="0"/>
                <a:cs typeface="Times New Roman" panose="02020603050405020304" pitchFamily="18" charset="0"/>
              </a:rPr>
              <a:t>(PLA.)</a:t>
            </a:r>
          </a:p>
          <a:p>
            <a:pPr algn="just"/>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the layout of a PLA, input and output variable lines are laid out </a:t>
            </a:r>
            <a:r>
              <a:rPr lang="en-US" sz="2000" dirty="0" smtClean="0">
                <a:latin typeface="Times New Roman" panose="02020603050405020304" pitchFamily="18" charset="0"/>
                <a:cs typeface="Times New Roman" panose="02020603050405020304" pitchFamily="18" charset="0"/>
              </a:rPr>
              <a:t>perpendicular to </a:t>
            </a:r>
            <a:r>
              <a:rPr lang="en-US" sz="2000" dirty="0">
                <a:latin typeface="Times New Roman" panose="02020603050405020304" pitchFamily="18" charset="0"/>
                <a:cs typeface="Times New Roman" panose="02020603050405020304" pitchFamily="18" charset="0"/>
              </a:rPr>
              <a:t>the product-lines.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two types of cross-point faults.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i="1" dirty="0">
                <a:latin typeface="Times New Roman" panose="02020603050405020304" pitchFamily="18" charset="0"/>
                <a:cs typeface="Times New Roman" panose="02020603050405020304" pitchFamily="18" charset="0"/>
              </a:rPr>
              <a:t>missing cross-point </a:t>
            </a:r>
            <a:r>
              <a:rPr lang="en-US" sz="2000" dirty="0" smtClean="0">
                <a:latin typeface="Times New Roman" panose="02020603050405020304" pitchFamily="18" charset="0"/>
                <a:cs typeface="Times New Roman" panose="02020603050405020304" pitchFamily="18" charset="0"/>
              </a:rPr>
              <a:t>means a </a:t>
            </a:r>
            <a:r>
              <a:rPr lang="en-US" sz="2000" dirty="0">
                <a:latin typeface="Times New Roman" panose="02020603050405020304" pitchFamily="18" charset="0"/>
                <a:cs typeface="Times New Roman" panose="02020603050405020304" pitchFamily="18" charset="0"/>
              </a:rPr>
              <a:t>missing connection at a crossing where a connection was intended. </a:t>
            </a:r>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An </a:t>
            </a:r>
            <a:r>
              <a:rPr lang="en-US" sz="2000" i="1" dirty="0">
                <a:latin typeface="Times New Roman" panose="02020603050405020304" pitchFamily="18" charset="0"/>
                <a:cs typeface="Times New Roman" panose="02020603050405020304" pitchFamily="18" charset="0"/>
              </a:rPr>
              <a:t>extra </a:t>
            </a:r>
            <a:r>
              <a:rPr lang="en-US" sz="2000" i="1" dirty="0" err="1" smtClean="0">
                <a:latin typeface="Times New Roman" panose="02020603050405020304" pitchFamily="18" charset="0"/>
                <a:cs typeface="Times New Roman" panose="02020603050405020304" pitchFamily="18" charset="0"/>
              </a:rPr>
              <a:t>crosspoint</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means </a:t>
            </a:r>
            <a:r>
              <a:rPr lang="en-US" sz="2000" dirty="0">
                <a:latin typeface="Times New Roman" panose="02020603050405020304" pitchFamily="18" charset="0"/>
                <a:cs typeface="Times New Roman" panose="02020603050405020304" pitchFamily="18" charset="0"/>
              </a:rPr>
              <a:t>a faulty connection at a crossing where no connection was intended.</a:t>
            </a:r>
          </a:p>
          <a:p>
            <a:pPr algn="just"/>
            <a:r>
              <a:rPr lang="en-US" sz="2000" dirty="0">
                <a:latin typeface="Times New Roman" panose="02020603050405020304" pitchFamily="18" charset="0"/>
                <a:cs typeface="Times New Roman" panose="02020603050405020304" pitchFamily="18" charset="0"/>
              </a:rPr>
              <a:t>Based on their influence on the logic function of the PLA, the cross-point faults </a:t>
            </a:r>
            <a:r>
              <a:rPr lang="en-US" sz="2000" dirty="0" smtClean="0">
                <a:latin typeface="Times New Roman" panose="02020603050405020304" pitchFamily="18" charset="0"/>
                <a:cs typeface="Times New Roman" panose="02020603050405020304" pitchFamily="18" charset="0"/>
              </a:rPr>
              <a:t>are further </a:t>
            </a:r>
            <a:r>
              <a:rPr lang="en-US" sz="2000" dirty="0">
                <a:latin typeface="Times New Roman" panose="02020603050405020304" pitchFamily="18" charset="0"/>
                <a:cs typeface="Times New Roman" panose="02020603050405020304" pitchFamily="18" charset="0"/>
              </a:rPr>
              <a:t>classified as </a:t>
            </a:r>
            <a:r>
              <a:rPr lang="en-US" sz="2000" i="1" dirty="0">
                <a:latin typeface="Times New Roman" panose="02020603050405020304" pitchFamily="18" charset="0"/>
                <a:cs typeface="Times New Roman" panose="02020603050405020304" pitchFamily="18" charset="0"/>
              </a:rPr>
              <a:t>shrinkage</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growth</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appearance</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disappearance </a:t>
            </a:r>
            <a:r>
              <a:rPr lang="en-US" sz="2000" dirty="0">
                <a:latin typeface="Times New Roman" panose="02020603050405020304" pitchFamily="18" charset="0"/>
                <a:cs typeface="Times New Roman" panose="02020603050405020304" pitchFamily="18" charset="0"/>
              </a:rPr>
              <a:t>faults. </a:t>
            </a:r>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Defect-Oriented Faults: </a:t>
            </a:r>
            <a:r>
              <a:rPr lang="en-US" sz="2000" dirty="0">
                <a:latin typeface="Times New Roman" panose="02020603050405020304" pitchFamily="18" charset="0"/>
                <a:cs typeface="Times New Roman" panose="02020603050405020304" pitchFamily="18" charset="0"/>
              </a:rPr>
              <a:t>Faults at the physical level that usually occur </a:t>
            </a:r>
            <a:r>
              <a:rPr lang="en-US" sz="2000" dirty="0" smtClean="0">
                <a:latin typeface="Times New Roman" panose="02020603050405020304" pitchFamily="18" charset="0"/>
                <a:cs typeface="Times New Roman" panose="02020603050405020304" pitchFamily="18" charset="0"/>
              </a:rPr>
              <a:t>during manufacture </a:t>
            </a:r>
            <a:r>
              <a:rPr lang="en-US" sz="2000" dirty="0">
                <a:latin typeface="Times New Roman" panose="02020603050405020304" pitchFamily="18" charset="0"/>
                <a:cs typeface="Times New Roman" panose="02020603050405020304" pitchFamily="18" charset="0"/>
              </a:rPr>
              <a:t>are called </a:t>
            </a:r>
            <a:r>
              <a:rPr lang="en-US" sz="2000" i="1" dirty="0">
                <a:latin typeface="Times New Roman" panose="02020603050405020304" pitchFamily="18" charset="0"/>
                <a:cs typeface="Times New Roman" panose="02020603050405020304" pitchFamily="18" charset="0"/>
              </a:rPr>
              <a:t>defects. </a:t>
            </a:r>
            <a:r>
              <a:rPr lang="en-US" sz="2000" dirty="0">
                <a:latin typeface="Times New Roman" panose="02020603050405020304" pitchFamily="18" charset="0"/>
                <a:cs typeface="Times New Roman" panose="02020603050405020304" pitchFamily="18" charset="0"/>
              </a:rPr>
              <a:t>The electrical or logic-level faults that can </a:t>
            </a:r>
            <a:r>
              <a:rPr lang="en-US" sz="2000" dirty="0" smtClean="0">
                <a:latin typeface="Times New Roman" panose="02020603050405020304" pitchFamily="18" charset="0"/>
                <a:cs typeface="Times New Roman" panose="02020603050405020304" pitchFamily="18" charset="0"/>
              </a:rPr>
              <a:t>be produced </a:t>
            </a:r>
            <a:r>
              <a:rPr lang="en-US" sz="2000" dirty="0">
                <a:latin typeface="Times New Roman" panose="02020603050405020304" pitchFamily="18" charset="0"/>
                <a:cs typeface="Times New Roman" panose="02020603050405020304" pitchFamily="18" charset="0"/>
              </a:rPr>
              <a:t>by physical defects are classified as </a:t>
            </a:r>
            <a:r>
              <a:rPr lang="en-US" sz="2000" i="1" dirty="0">
                <a:latin typeface="Times New Roman" panose="02020603050405020304" pitchFamily="18" charset="0"/>
                <a:cs typeface="Times New Roman" panose="02020603050405020304" pitchFamily="18" charset="0"/>
              </a:rPr>
              <a:t>defect-oriented faults. </a:t>
            </a:r>
            <a:endParaRPr lang="en-US" sz="2000" i="1" dirty="0" smtClean="0">
              <a:latin typeface="Times New Roman" panose="02020603050405020304" pitchFamily="18" charset="0"/>
              <a:cs typeface="Times New Roman" panose="02020603050405020304" pitchFamily="18" charset="0"/>
            </a:endParaRPr>
          </a:p>
          <a:p>
            <a:pPr algn="just"/>
            <a:endParaRPr lang="en-US" sz="2000" i="1"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Examples of physical defects are broken (open) wires, bridges, improper semiconductor doping, and </a:t>
            </a:r>
            <a:r>
              <a:rPr lang="en-US" sz="2000" dirty="0">
                <a:latin typeface="Times New Roman" panose="02020603050405020304" pitchFamily="18" charset="0"/>
                <a:cs typeface="Times New Roman" panose="02020603050405020304" pitchFamily="18" charset="0"/>
              </a:rPr>
              <a:t>improperly formed devices.</a:t>
            </a:r>
          </a:p>
        </p:txBody>
      </p:sp>
    </p:spTree>
    <p:extLst>
      <p:ext uri="{BB962C8B-B14F-4D97-AF65-F5344CB8AC3E}">
        <p14:creationId xmlns:p14="http://schemas.microsoft.com/office/powerpoint/2010/main" val="1307045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36784067"/>
              </p:ext>
            </p:extLst>
          </p:nvPr>
        </p:nvGraphicFramePr>
        <p:xfrm>
          <a:off x="2032000" y="719666"/>
          <a:ext cx="8128000" cy="3962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190611946"/>
                    </a:ext>
                  </a:extLst>
                </a:gridCol>
              </a:tblGrid>
              <a:tr h="370840">
                <a:tc>
                  <a:txBody>
                    <a:bodyPr/>
                    <a:lstStyle/>
                    <a:p>
                      <a:pPr algn="ctr"/>
                      <a:r>
                        <a:rPr lang="en-US" sz="2000" dirty="0" smtClean="0"/>
                        <a:t>Functional</a:t>
                      </a:r>
                      <a:r>
                        <a:rPr lang="en-US" sz="2000" baseline="0" dirty="0" smtClean="0"/>
                        <a:t> Faults </a:t>
                      </a:r>
                      <a:endParaRPr lang="en-US" sz="2000" dirty="0"/>
                    </a:p>
                  </a:txBody>
                  <a:tcPr/>
                </a:tc>
                <a:extLst>
                  <a:ext uri="{0D108BD9-81ED-4DB2-BD59-A6C34878D82A}">
                    <a16:rowId xmlns:a16="http://schemas.microsoft.com/office/drawing/2014/main" val="2652688235"/>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29752406"/>
              </p:ext>
            </p:extLst>
          </p:nvPr>
        </p:nvGraphicFramePr>
        <p:xfrm>
          <a:off x="734290" y="1739007"/>
          <a:ext cx="7125396" cy="4392970"/>
        </p:xfrm>
        <a:graphic>
          <a:graphicData uri="http://schemas.openxmlformats.org/drawingml/2006/table">
            <a:tbl>
              <a:tblPr firstRow="1" bandRow="1">
                <a:tableStyleId>{5C22544A-7EE6-4342-B048-85BDC9FD1C3A}</a:tableStyleId>
              </a:tblPr>
              <a:tblGrid>
                <a:gridCol w="1781349">
                  <a:extLst>
                    <a:ext uri="{9D8B030D-6E8A-4147-A177-3AD203B41FA5}">
                      <a16:colId xmlns:a16="http://schemas.microsoft.com/office/drawing/2014/main" val="2380671404"/>
                    </a:ext>
                  </a:extLst>
                </a:gridCol>
                <a:gridCol w="1781349">
                  <a:extLst>
                    <a:ext uri="{9D8B030D-6E8A-4147-A177-3AD203B41FA5}">
                      <a16:colId xmlns:a16="http://schemas.microsoft.com/office/drawing/2014/main" val="1402849346"/>
                    </a:ext>
                  </a:extLst>
                </a:gridCol>
                <a:gridCol w="1781349">
                  <a:extLst>
                    <a:ext uri="{9D8B030D-6E8A-4147-A177-3AD203B41FA5}">
                      <a16:colId xmlns:a16="http://schemas.microsoft.com/office/drawing/2014/main" val="3618366469"/>
                    </a:ext>
                  </a:extLst>
                </a:gridCol>
                <a:gridCol w="1781349">
                  <a:extLst>
                    <a:ext uri="{9D8B030D-6E8A-4147-A177-3AD203B41FA5}">
                      <a16:colId xmlns:a16="http://schemas.microsoft.com/office/drawing/2014/main" val="999678847"/>
                    </a:ext>
                  </a:extLst>
                </a:gridCol>
              </a:tblGrid>
              <a:tr h="687725">
                <a:tc>
                  <a:txBody>
                    <a:bodyPr/>
                    <a:lstStyle/>
                    <a:p>
                      <a:r>
                        <a:rPr lang="en-US" dirty="0" err="1" smtClean="0"/>
                        <a:t>fAULT</a:t>
                      </a:r>
                      <a:endParaRPr lang="en-US" dirty="0"/>
                    </a:p>
                  </a:txBody>
                  <a:tcPr/>
                </a:tc>
                <a:tc>
                  <a:txBody>
                    <a:bodyPr/>
                    <a:lstStyle/>
                    <a:p>
                      <a:r>
                        <a:rPr lang="en-US" dirty="0" smtClean="0"/>
                        <a:t>INPUT</a:t>
                      </a:r>
                      <a:endParaRPr lang="en-US" dirty="0"/>
                    </a:p>
                  </a:txBody>
                  <a:tcPr/>
                </a:tc>
                <a:tc>
                  <a:txBody>
                    <a:bodyPr/>
                    <a:lstStyle/>
                    <a:p>
                      <a:r>
                        <a:rPr lang="en-US" dirty="0" smtClean="0"/>
                        <a:t>OUTPUT</a:t>
                      </a:r>
                      <a:endParaRPr lang="en-US" dirty="0"/>
                    </a:p>
                  </a:txBody>
                  <a:tcPr/>
                </a:tc>
                <a:tc>
                  <a:txBody>
                    <a:bodyPr/>
                    <a:lstStyle/>
                    <a:p>
                      <a:r>
                        <a:rPr lang="en-US" dirty="0" smtClean="0"/>
                        <a:t>COMMENT </a:t>
                      </a:r>
                      <a:endParaRPr lang="en-US" dirty="0"/>
                    </a:p>
                  </a:txBody>
                  <a:tcPr/>
                </a:tc>
                <a:extLst>
                  <a:ext uri="{0D108BD9-81ED-4DB2-BD59-A6C34878D82A}">
                    <a16:rowId xmlns:a16="http://schemas.microsoft.com/office/drawing/2014/main" val="3907803631"/>
                  </a:ext>
                </a:extLst>
              </a:tr>
              <a:tr h="9144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Source to drain short </a:t>
                      </a:r>
                    </a:p>
                    <a:p>
                      <a:endParaRPr lang="en-US" dirty="0"/>
                    </a:p>
                  </a:txBody>
                  <a:tcPr/>
                </a:tc>
                <a:tc>
                  <a:txBody>
                    <a:bodyPr/>
                    <a:lstStyle/>
                    <a:p>
                      <a:r>
                        <a:rPr lang="en-US" dirty="0" smtClean="0"/>
                        <a:t>1</a:t>
                      </a:r>
                    </a:p>
                    <a:p>
                      <a:r>
                        <a:rPr lang="en-US" dirty="0" smtClean="0"/>
                        <a:t>0</a:t>
                      </a:r>
                      <a:endParaRPr lang="en-US" dirty="0"/>
                    </a:p>
                  </a:txBody>
                  <a:tcPr/>
                </a:tc>
                <a:tc>
                  <a:txBody>
                    <a:bodyPr/>
                    <a:lstStyle/>
                    <a:p>
                      <a:r>
                        <a:rPr lang="en-US" dirty="0" smtClean="0"/>
                        <a:t>1</a:t>
                      </a:r>
                    </a:p>
                    <a:p>
                      <a:r>
                        <a:rPr lang="en-US" dirty="0" smtClean="0"/>
                        <a:t>1</a:t>
                      </a:r>
                    </a:p>
                    <a:p>
                      <a:endParaRPr lang="en-US" dirty="0"/>
                    </a:p>
                  </a:txBody>
                  <a:tcPr/>
                </a:tc>
                <a:tc>
                  <a:txBody>
                    <a:bodyPr/>
                    <a:lstStyle/>
                    <a:p>
                      <a:r>
                        <a:rPr lang="en-US" dirty="0" smtClean="0"/>
                        <a:t>Output</a:t>
                      </a:r>
                      <a:r>
                        <a:rPr lang="en-US" baseline="0" dirty="0" smtClean="0"/>
                        <a:t> is always High</a:t>
                      </a:r>
                      <a:endParaRPr lang="en-US" dirty="0"/>
                    </a:p>
                  </a:txBody>
                  <a:tcPr/>
                </a:tc>
                <a:extLst>
                  <a:ext uri="{0D108BD9-81ED-4DB2-BD59-A6C34878D82A}">
                    <a16:rowId xmlns:a16="http://schemas.microsoft.com/office/drawing/2014/main" val="2712095854"/>
                  </a:ext>
                </a:extLst>
              </a:tr>
              <a:tr h="914400">
                <a:tc>
                  <a:txBody>
                    <a:bodyPr/>
                    <a:lstStyle/>
                    <a:p>
                      <a:r>
                        <a:rPr lang="en-US" dirty="0" smtClean="0"/>
                        <a:t>Break</a:t>
                      </a:r>
                      <a:r>
                        <a:rPr lang="en-US" baseline="0" dirty="0" smtClean="0"/>
                        <a:t> at “B”</a:t>
                      </a:r>
                      <a:endParaRPr lang="en-US" dirty="0"/>
                    </a:p>
                  </a:txBody>
                  <a:tcPr/>
                </a:tc>
                <a:tc>
                  <a:txBody>
                    <a:bodyPr/>
                    <a:lstStyle/>
                    <a:p>
                      <a:r>
                        <a:rPr lang="en-US" dirty="0" smtClean="0"/>
                        <a:t>0</a:t>
                      </a:r>
                    </a:p>
                    <a:p>
                      <a:r>
                        <a:rPr lang="en-US" dirty="0" smtClean="0"/>
                        <a:t>1</a:t>
                      </a:r>
                    </a:p>
                  </a:txBody>
                  <a:tcPr/>
                </a:tc>
                <a:tc>
                  <a:txBody>
                    <a:bodyPr/>
                    <a:lstStyle/>
                    <a:p>
                      <a:r>
                        <a:rPr lang="en-US" dirty="0" smtClean="0"/>
                        <a:t>1</a:t>
                      </a:r>
                    </a:p>
                    <a:p>
                      <a:r>
                        <a:rPr lang="en-US" dirty="0" smtClean="0"/>
                        <a:t>X</a:t>
                      </a:r>
                      <a:endParaRPr lang="en-US" dirty="0"/>
                    </a:p>
                  </a:txBody>
                  <a:tcPr/>
                </a:tc>
                <a:tc>
                  <a:txBody>
                    <a:bodyPr/>
                    <a:lstStyle/>
                    <a:p>
                      <a:r>
                        <a:rPr lang="en-US" dirty="0" smtClean="0"/>
                        <a:t>PMOS</a:t>
                      </a:r>
                      <a:r>
                        <a:rPr lang="en-US" baseline="0" dirty="0" smtClean="0"/>
                        <a:t> is ON </a:t>
                      </a:r>
                    </a:p>
                    <a:p>
                      <a:r>
                        <a:rPr lang="en-US" baseline="0" dirty="0" smtClean="0"/>
                        <a:t>NMOS is Floating</a:t>
                      </a:r>
                      <a:endParaRPr lang="en-US" dirty="0"/>
                    </a:p>
                  </a:txBody>
                  <a:tcPr/>
                </a:tc>
                <a:extLst>
                  <a:ext uri="{0D108BD9-81ED-4DB2-BD59-A6C34878D82A}">
                    <a16:rowId xmlns:a16="http://schemas.microsoft.com/office/drawing/2014/main" val="62537527"/>
                  </a:ext>
                </a:extLst>
              </a:tr>
              <a:tr h="1188720">
                <a:tc>
                  <a:txBody>
                    <a:bodyPr/>
                    <a:lstStyle/>
                    <a:p>
                      <a:r>
                        <a:rPr lang="en-US" dirty="0" smtClean="0"/>
                        <a:t>Break</a:t>
                      </a:r>
                      <a:r>
                        <a:rPr lang="en-US" baseline="0" dirty="0" smtClean="0"/>
                        <a:t> at “A</a:t>
                      </a:r>
                      <a:endParaRPr lang="en-US" dirty="0"/>
                    </a:p>
                  </a:txBody>
                  <a:tcPr/>
                </a:tc>
                <a:tc>
                  <a:txBody>
                    <a:bodyPr/>
                    <a:lstStyle/>
                    <a:p>
                      <a:r>
                        <a:rPr lang="en-US" dirty="0" smtClean="0"/>
                        <a:t>1</a:t>
                      </a:r>
                    </a:p>
                    <a:p>
                      <a:r>
                        <a:rPr lang="en-US" dirty="0" smtClean="0"/>
                        <a:t>0</a:t>
                      </a:r>
                    </a:p>
                  </a:txBody>
                  <a:tcPr/>
                </a:tc>
                <a:tc>
                  <a:txBody>
                    <a:bodyPr/>
                    <a:lstStyle/>
                    <a:p>
                      <a:r>
                        <a:rPr lang="en-US" dirty="0" smtClean="0"/>
                        <a:t>X</a:t>
                      </a:r>
                    </a:p>
                    <a:p>
                      <a:r>
                        <a:rPr lang="en-US" dirty="0" smtClean="0"/>
                        <a:t>X</a:t>
                      </a:r>
                      <a:endParaRPr lang="en-US" dirty="0"/>
                    </a:p>
                  </a:txBody>
                  <a:tcPr/>
                </a:tc>
                <a:tc>
                  <a:txBody>
                    <a:bodyPr/>
                    <a:lstStyle/>
                    <a:p>
                      <a:r>
                        <a:rPr lang="en-US" dirty="0" smtClean="0"/>
                        <a:t>Floating</a:t>
                      </a:r>
                      <a:r>
                        <a:rPr lang="en-US" baseline="0" dirty="0" smtClean="0"/>
                        <a:t> output depends on threshold voltage (</a:t>
                      </a:r>
                      <a:r>
                        <a:rPr lang="en-US" baseline="0" dirty="0" err="1" smtClean="0"/>
                        <a:t>Vbin</a:t>
                      </a:r>
                      <a:r>
                        <a:rPr lang="en-US" baseline="0" dirty="0" smtClean="0"/>
                        <a:t>)</a:t>
                      </a:r>
                      <a:endParaRPr lang="en-US" dirty="0"/>
                    </a:p>
                  </a:txBody>
                  <a:tcPr/>
                </a:tc>
                <a:extLst>
                  <a:ext uri="{0D108BD9-81ED-4DB2-BD59-A6C34878D82A}">
                    <a16:rowId xmlns:a16="http://schemas.microsoft.com/office/drawing/2014/main" val="3455877121"/>
                  </a:ext>
                </a:extLst>
              </a:tr>
              <a:tr h="687725">
                <a:tc>
                  <a:txBody>
                    <a:bodyPr/>
                    <a:lstStyle/>
                    <a:p>
                      <a:r>
                        <a:rPr lang="en-US" dirty="0" smtClean="0"/>
                        <a:t>“A” Stuck at 1</a:t>
                      </a:r>
                      <a:endParaRPr lang="en-US" dirty="0"/>
                    </a:p>
                  </a:txBody>
                  <a:tcPr/>
                </a:tc>
                <a:tc>
                  <a:txBody>
                    <a:bodyPr/>
                    <a:lstStyle/>
                    <a:p>
                      <a:r>
                        <a:rPr lang="en-US" dirty="0" smtClean="0"/>
                        <a:t>1</a:t>
                      </a:r>
                    </a:p>
                    <a:p>
                      <a:r>
                        <a:rPr lang="en-US" dirty="0" smtClean="0"/>
                        <a:t>0</a:t>
                      </a:r>
                    </a:p>
                  </a:txBody>
                  <a:tcPr/>
                </a:tc>
                <a:tc>
                  <a:txBody>
                    <a:bodyPr/>
                    <a:lstStyle/>
                    <a:p>
                      <a:r>
                        <a:rPr lang="en-US" dirty="0" smtClean="0"/>
                        <a:t>0</a:t>
                      </a:r>
                    </a:p>
                    <a:p>
                      <a:r>
                        <a:rPr lang="en-US" dirty="0" smtClean="0"/>
                        <a:t>0</a:t>
                      </a:r>
                      <a:endParaRPr lang="en-US" dirty="0"/>
                    </a:p>
                  </a:txBody>
                  <a:tcPr/>
                </a:tc>
                <a:tc>
                  <a:txBody>
                    <a:bodyPr/>
                    <a:lstStyle/>
                    <a:p>
                      <a:r>
                        <a:rPr lang="en-US" dirty="0" smtClean="0"/>
                        <a:t>Output is always Low</a:t>
                      </a:r>
                      <a:endParaRPr lang="en-US" dirty="0"/>
                    </a:p>
                  </a:txBody>
                  <a:tcPr/>
                </a:tc>
                <a:extLst>
                  <a:ext uri="{0D108BD9-81ED-4DB2-BD59-A6C34878D82A}">
                    <a16:rowId xmlns:a16="http://schemas.microsoft.com/office/drawing/2014/main" val="263178129"/>
                  </a:ext>
                </a:extLst>
              </a:tr>
            </a:tbl>
          </a:graphicData>
        </a:graphic>
      </p:graphicFrame>
      <p:pic>
        <p:nvPicPr>
          <p:cNvPr id="4" name="Picture 3"/>
          <p:cNvPicPr>
            <a:picLocks noChangeAspect="1"/>
          </p:cNvPicPr>
          <p:nvPr/>
        </p:nvPicPr>
        <p:blipFill>
          <a:blip r:embed="rId2"/>
          <a:stretch>
            <a:fillRect/>
          </a:stretch>
        </p:blipFill>
        <p:spPr>
          <a:xfrm>
            <a:off x="7956668" y="1739007"/>
            <a:ext cx="3601148" cy="4179423"/>
          </a:xfrm>
          <a:prstGeom prst="rect">
            <a:avLst/>
          </a:prstGeom>
        </p:spPr>
      </p:pic>
      <p:sp>
        <p:nvSpPr>
          <p:cNvPr id="5" name="TextBox 4"/>
          <p:cNvSpPr txBox="1"/>
          <p:nvPr/>
        </p:nvSpPr>
        <p:spPr>
          <a:xfrm>
            <a:off x="4488873" y="1369675"/>
            <a:ext cx="2478692" cy="369332"/>
          </a:xfrm>
          <a:prstGeom prst="rect">
            <a:avLst/>
          </a:prstGeom>
          <a:noFill/>
        </p:spPr>
        <p:txBody>
          <a:bodyPr wrap="none" rtlCol="0">
            <a:spAutoFit/>
          </a:bodyPr>
          <a:lstStyle/>
          <a:p>
            <a:r>
              <a:rPr lang="en-US" b="1" dirty="0" smtClean="0"/>
              <a:t>Transistor Level Faults </a:t>
            </a:r>
            <a:endParaRPr lang="en-US" b="1" dirty="0"/>
          </a:p>
        </p:txBody>
      </p:sp>
    </p:spTree>
    <p:extLst>
      <p:ext uri="{BB962C8B-B14F-4D97-AF65-F5344CB8AC3E}">
        <p14:creationId xmlns:p14="http://schemas.microsoft.com/office/powerpoint/2010/main" val="15213701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5964" y="843202"/>
            <a:ext cx="2001125" cy="369332"/>
          </a:xfrm>
          <a:prstGeom prst="rect">
            <a:avLst/>
          </a:prstGeom>
          <a:noFill/>
        </p:spPr>
        <p:txBody>
          <a:bodyPr wrap="none" rtlCol="0">
            <a:spAutoFit/>
          </a:bodyPr>
          <a:lstStyle/>
          <a:p>
            <a:r>
              <a:rPr lang="en-US" b="1" dirty="0" smtClean="0"/>
              <a:t>Gate  Level Faults </a:t>
            </a:r>
            <a:endParaRPr lang="en-US" b="1" dirty="0"/>
          </a:p>
        </p:txBody>
      </p:sp>
      <p:pic>
        <p:nvPicPr>
          <p:cNvPr id="3" name="Picture 2"/>
          <p:cNvPicPr>
            <a:picLocks noChangeAspect="1"/>
          </p:cNvPicPr>
          <p:nvPr/>
        </p:nvPicPr>
        <p:blipFill>
          <a:blip r:embed="rId2"/>
          <a:stretch>
            <a:fillRect/>
          </a:stretch>
        </p:blipFill>
        <p:spPr>
          <a:xfrm>
            <a:off x="7064270" y="2307643"/>
            <a:ext cx="4504882" cy="3681845"/>
          </a:xfrm>
          <a:prstGeom prst="rect">
            <a:avLst/>
          </a:prstGeom>
        </p:spPr>
      </p:pic>
      <p:sp>
        <p:nvSpPr>
          <p:cNvPr id="4" name="TextBox 3"/>
          <p:cNvSpPr txBox="1"/>
          <p:nvPr/>
        </p:nvSpPr>
        <p:spPr>
          <a:xfrm>
            <a:off x="1002205" y="1430480"/>
            <a:ext cx="6495875" cy="1754326"/>
          </a:xfrm>
          <a:prstGeom prst="rect">
            <a:avLst/>
          </a:prstGeom>
          <a:noFill/>
        </p:spPr>
        <p:txBody>
          <a:bodyPr wrap="square" rtlCol="0">
            <a:spAutoFit/>
          </a:bodyPr>
          <a:lstStyle/>
          <a:p>
            <a:r>
              <a:rPr lang="en-US" dirty="0" smtClean="0"/>
              <a:t>Fault is said to be single stuck at fault at a line “L” of the circuit if the line permanently assumes a logic value either ‘0’ or 1</a:t>
            </a:r>
          </a:p>
          <a:p>
            <a:endParaRPr lang="en-US" dirty="0"/>
          </a:p>
          <a:p>
            <a:endParaRPr lang="en-US" dirty="0" smtClean="0"/>
          </a:p>
          <a:p>
            <a:r>
              <a:rPr lang="en-US" dirty="0" smtClean="0"/>
              <a:t>If input “1100” is applied and Line ‘6’ is stuck at ‘1’, the output at ‘7’ will be ‘1’ in place of expected ‘0’</a:t>
            </a:r>
            <a:endParaRPr lang="en-US" dirty="0"/>
          </a:p>
        </p:txBody>
      </p:sp>
    </p:spTree>
    <p:extLst>
      <p:ext uri="{BB962C8B-B14F-4D97-AF65-F5344CB8AC3E}">
        <p14:creationId xmlns:p14="http://schemas.microsoft.com/office/powerpoint/2010/main" val="38983562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65018" y="651163"/>
            <a:ext cx="10757766" cy="5583382"/>
          </a:xfrm>
        </p:spPr>
        <p:txBody>
          <a:bodyPr>
            <a:normAutofit/>
          </a:bodyPr>
          <a:lstStyle/>
          <a:p>
            <a:pPr marL="0" indent="0" algn="just">
              <a:buNone/>
            </a:pPr>
            <a:r>
              <a:rPr lang="en-US" dirty="0" smtClean="0">
                <a:latin typeface="Times New Roman" panose="02020603050405020304" pitchFamily="18" charset="0"/>
                <a:cs typeface="Times New Roman" panose="02020603050405020304" pitchFamily="18" charset="0"/>
              </a:rPr>
              <a:t>Solution:</a:t>
            </a:r>
          </a:p>
          <a:p>
            <a:pPr algn="just"/>
            <a:r>
              <a:rPr lang="en-US" dirty="0" smtClean="0">
                <a:latin typeface="Times New Roman" panose="02020603050405020304" pitchFamily="18" charset="0"/>
                <a:cs typeface="Times New Roman" panose="02020603050405020304" pitchFamily="18" charset="0"/>
              </a:rPr>
              <a:t>Given </a:t>
            </a:r>
            <a:r>
              <a:rPr lang="en-US" dirty="0" err="1" smtClean="0">
                <a:latin typeface="Times New Roman" panose="02020603050405020304" pitchFamily="18" charset="0"/>
                <a:cs typeface="Times New Roman" panose="02020603050405020304" pitchFamily="18" charset="0"/>
              </a:rPr>
              <a:t>Prob</a:t>
            </a:r>
            <a:r>
              <a:rPr lang="en-US" dirty="0" smtClean="0">
                <a:latin typeface="Times New Roman" panose="02020603050405020304" pitchFamily="18" charset="0"/>
                <a:cs typeface="Times New Roman" panose="02020603050405020304" pitchFamily="18" charset="0"/>
              </a:rPr>
              <a:t>(PQ) = 0.7 </a:t>
            </a:r>
            <a:r>
              <a:rPr lang="en-US" dirty="0">
                <a:latin typeface="Times New Roman" panose="02020603050405020304" pitchFamily="18" charset="0"/>
                <a:cs typeface="Times New Roman" panose="02020603050405020304" pitchFamily="18" charset="0"/>
              </a:rPr>
              <a:t>Assuming that only pass/fail grades are </a:t>
            </a:r>
            <a:r>
              <a:rPr lang="en-US" dirty="0" smtClean="0">
                <a:latin typeface="Times New Roman" panose="02020603050405020304" pitchFamily="18" charset="0"/>
                <a:cs typeface="Times New Roman" panose="02020603050405020304" pitchFamily="18" charset="0"/>
              </a:rPr>
              <a:t>awarded, </a:t>
            </a:r>
          </a:p>
          <a:p>
            <a:pPr marL="0" indent="0" algn="just">
              <a:buNone/>
            </a:pP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remaining </a:t>
            </a:r>
            <a:r>
              <a:rPr lang="en-US" dirty="0" smtClean="0">
                <a:latin typeface="Times New Roman" panose="02020603050405020304" pitchFamily="18" charset="0"/>
                <a:cs typeface="Times New Roman" panose="02020603050405020304" pitchFamily="18" charset="0"/>
              </a:rPr>
              <a:t>30</a:t>
            </a:r>
            <a:r>
              <a:rPr lang="en-US" dirty="0">
                <a:latin typeface="Times New Roman" panose="02020603050405020304" pitchFamily="18" charset="0"/>
                <a:cs typeface="Times New Roman" panose="02020603050405020304" pitchFamily="18" charset="0"/>
              </a:rPr>
              <a:t>% students are of “fail quality,” </a:t>
            </a:r>
            <a:endParaRPr lang="en-US" dirty="0" smtClean="0">
              <a:latin typeface="Times New Roman" panose="02020603050405020304" pitchFamily="18" charset="0"/>
              <a:cs typeface="Times New Roman" panose="02020603050405020304" pitchFamily="18" charset="0"/>
            </a:endParaRPr>
          </a:p>
          <a:p>
            <a:pPr marL="0" indent="0" algn="just">
              <a:buNone/>
            </a:pPr>
            <a:r>
              <a:rPr lang="en-US" dirty="0" smtClean="0">
                <a:latin typeface="Times New Roman" panose="02020603050405020304" pitchFamily="18" charset="0"/>
                <a:cs typeface="Times New Roman" panose="02020603050405020304" pitchFamily="18" charset="0"/>
              </a:rPr>
              <a:t>	i.e. </a:t>
            </a:r>
            <a:r>
              <a:rPr lang="en-US" dirty="0" err="1" smtClean="0">
                <a:latin typeface="Times New Roman" panose="02020603050405020304" pitchFamily="18" charset="0"/>
                <a:cs typeface="Times New Roman" panose="02020603050405020304" pitchFamily="18" charset="0"/>
              </a:rPr>
              <a:t>Prob</a:t>
            </a:r>
            <a:r>
              <a:rPr lang="en-US" dirty="0" smtClean="0">
                <a:latin typeface="Times New Roman" panose="02020603050405020304" pitchFamily="18" charset="0"/>
                <a:cs typeface="Times New Roman" panose="02020603050405020304" pitchFamily="18" charset="0"/>
              </a:rPr>
              <a:t>(FQ)= 0.3. </a:t>
            </a:r>
            <a:r>
              <a:rPr lang="en-US" dirty="0">
                <a:latin typeface="Times New Roman" panose="02020603050405020304" pitchFamily="18" charset="0"/>
                <a:cs typeface="Times New Roman" panose="02020603050405020304" pitchFamily="18" charset="0"/>
              </a:rPr>
              <a:t>As </a:t>
            </a:r>
            <a:r>
              <a:rPr lang="en-US" dirty="0" smtClean="0">
                <a:latin typeface="Times New Roman" panose="02020603050405020304" pitchFamily="18" charset="0"/>
                <a:cs typeface="Times New Roman" panose="02020603050405020304" pitchFamily="18" charset="0"/>
              </a:rPr>
              <a:t>we know</a:t>
            </a:r>
            <a:r>
              <a:rPr lang="en-US" dirty="0">
                <a:latin typeface="Times New Roman" panose="02020603050405020304" pitchFamily="18" charset="0"/>
                <a:cs typeface="Times New Roman" panose="02020603050405020304" pitchFamily="18" charset="0"/>
              </a:rPr>
              <a:t>, it is impossible to design a perfect test</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However, our teacher does </a:t>
            </a:r>
            <a:r>
              <a:rPr lang="en-US" dirty="0" smtClean="0">
                <a:latin typeface="Times New Roman" panose="02020603050405020304" pitchFamily="18" charset="0"/>
                <a:cs typeface="Times New Roman" panose="02020603050405020304" pitchFamily="18" charset="0"/>
              </a:rPr>
              <a:t>quite well </a:t>
            </a:r>
            <a:r>
              <a:rPr lang="en-US" dirty="0">
                <a:latin typeface="Times New Roman" panose="02020603050405020304" pitchFamily="18" charset="0"/>
                <a:cs typeface="Times New Roman" panose="02020603050405020304" pitchFamily="18" charset="0"/>
              </a:rPr>
              <a:t>and 95% of pass quality students actually pass the test.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is represented </a:t>
            </a:r>
            <a:r>
              <a:rPr lang="en-US" dirty="0" smtClean="0">
                <a:latin typeface="Times New Roman" panose="02020603050405020304" pitchFamily="18" charset="0"/>
                <a:cs typeface="Times New Roman" panose="02020603050405020304" pitchFamily="18" charset="0"/>
              </a:rPr>
              <a:t>by conditional </a:t>
            </a:r>
            <a:r>
              <a:rPr lang="en-US" dirty="0">
                <a:latin typeface="Times New Roman" panose="02020603050405020304" pitchFamily="18" charset="0"/>
                <a:cs typeface="Times New Roman" panose="02020603050405020304" pitchFamily="18" charset="0"/>
              </a:rPr>
              <a:t>probabilities, </a:t>
            </a:r>
            <a:r>
              <a:rPr lang="en-US" dirty="0" smtClean="0">
                <a:latin typeface="Times New Roman" panose="02020603050405020304" pitchFamily="18" charset="0"/>
                <a:cs typeface="Times New Roman" panose="02020603050405020304" pitchFamily="18" charset="0"/>
              </a:rPr>
              <a:t>and </a:t>
            </a:r>
            <a:r>
              <a:rPr lang="en-US" dirty="0" err="1" smtClean="0">
                <a:latin typeface="Times New Roman" panose="02020603050405020304" pitchFamily="18" charset="0"/>
                <a:cs typeface="Times New Roman" panose="02020603050405020304" pitchFamily="18" charset="0"/>
              </a:rPr>
              <a:t>Prob</a:t>
            </a:r>
            <a:r>
              <a:rPr lang="en-US" dirty="0" smtClean="0">
                <a:latin typeface="Times New Roman" panose="02020603050405020304" pitchFamily="18" charset="0"/>
                <a:cs typeface="Times New Roman" panose="02020603050405020304" pitchFamily="18" charset="0"/>
              </a:rPr>
              <a:t>(P/PQ) = 0.95 and </a:t>
            </a:r>
          </a:p>
          <a:p>
            <a:pPr marL="0" indent="0" algn="just">
              <a:buNone/>
            </a:pP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Prob</a:t>
            </a:r>
            <a:r>
              <a:rPr lang="en-US" dirty="0" smtClean="0">
                <a:latin typeface="Times New Roman" panose="02020603050405020304" pitchFamily="18" charset="0"/>
                <a:cs typeface="Times New Roman" panose="02020603050405020304" pitchFamily="18" charset="0"/>
              </a:rPr>
              <a:t>(F/PQ)=0.05</a:t>
            </a:r>
          </a:p>
          <a:p>
            <a:pPr marL="0" indent="0" algn="just">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Similarly, the </a:t>
            </a:r>
            <a:r>
              <a:rPr lang="en-US" dirty="0">
                <a:latin typeface="Times New Roman" panose="02020603050405020304" pitchFamily="18" charset="0"/>
                <a:cs typeface="Times New Roman" panose="02020603050405020304" pitchFamily="18" charset="0"/>
              </a:rPr>
              <a:t>test correctly fails 95% of the fail quality students.</a:t>
            </a:r>
          </a:p>
        </p:txBody>
      </p:sp>
    </p:spTree>
    <p:extLst>
      <p:ext uri="{BB962C8B-B14F-4D97-AF65-F5344CB8AC3E}">
        <p14:creationId xmlns:p14="http://schemas.microsoft.com/office/powerpoint/2010/main" val="30087159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6581" y="646369"/>
            <a:ext cx="10806545" cy="4093428"/>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Delay Fault: </a:t>
            </a:r>
            <a:r>
              <a:rPr lang="en-US" sz="2000" dirty="0">
                <a:latin typeface="Times New Roman" panose="02020603050405020304" pitchFamily="18" charset="0"/>
                <a:cs typeface="Times New Roman" panose="02020603050405020304" pitchFamily="18" charset="0"/>
              </a:rPr>
              <a:t>These faults cause the combinational delay of a circuit to </a:t>
            </a:r>
            <a:r>
              <a:rPr lang="en-US" sz="2000" dirty="0" smtClean="0">
                <a:latin typeface="Times New Roman" panose="02020603050405020304" pitchFamily="18" charset="0"/>
                <a:cs typeface="Times New Roman" panose="02020603050405020304" pitchFamily="18" charset="0"/>
              </a:rPr>
              <a:t>exceed the </a:t>
            </a:r>
            <a:r>
              <a:rPr lang="en-US" sz="2000" dirty="0">
                <a:latin typeface="Times New Roman" panose="02020603050405020304" pitchFamily="18" charset="0"/>
                <a:cs typeface="Times New Roman" panose="02020603050405020304" pitchFamily="18" charset="0"/>
              </a:rPr>
              <a:t>clock </a:t>
            </a:r>
            <a:r>
              <a:rPr lang="en-US" sz="2000" dirty="0" smtClean="0">
                <a:latin typeface="Times New Roman" panose="02020603050405020304" pitchFamily="18" charset="0"/>
                <a:cs typeface="Times New Roman" panose="02020603050405020304" pitchFamily="18" charset="0"/>
              </a:rPr>
              <a:t>period. </a:t>
            </a:r>
            <a:r>
              <a:rPr lang="en-US" sz="2000" dirty="0">
                <a:latin typeface="Times New Roman" panose="02020603050405020304" pitchFamily="18" charset="0"/>
                <a:cs typeface="Times New Roman" panose="02020603050405020304" pitchFamily="18" charset="0"/>
              </a:rPr>
              <a:t>Specific delay faults are </a:t>
            </a:r>
            <a:r>
              <a:rPr lang="en-US" sz="2000" i="1" dirty="0">
                <a:latin typeface="Times New Roman" panose="02020603050405020304" pitchFamily="18" charset="0"/>
                <a:cs typeface="Times New Roman" panose="02020603050405020304" pitchFamily="18" charset="0"/>
              </a:rPr>
              <a:t>transition faults</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gate-delay </a:t>
            </a:r>
            <a:r>
              <a:rPr lang="en-US" sz="2000" i="1" dirty="0" smtClean="0">
                <a:latin typeface="Times New Roman" panose="02020603050405020304" pitchFamily="18" charset="0"/>
                <a:cs typeface="Times New Roman" panose="02020603050405020304" pitchFamily="18" charset="0"/>
              </a:rPr>
              <a:t>faults</a:t>
            </a:r>
            <a:r>
              <a:rPr lang="en-US" sz="2000" dirty="0" smtClean="0">
                <a:latin typeface="Times New Roman" panose="02020603050405020304" pitchFamily="18" charset="0"/>
                <a:cs typeface="Times New Roman" panose="02020603050405020304" pitchFamily="18" charset="0"/>
              </a:rPr>
              <a:t>, </a:t>
            </a:r>
            <a:r>
              <a:rPr lang="en-US" sz="2000" i="1" dirty="0" smtClean="0">
                <a:latin typeface="Times New Roman" panose="02020603050405020304" pitchFamily="18" charset="0"/>
                <a:cs typeface="Times New Roman" panose="02020603050405020304" pitchFamily="18" charset="0"/>
              </a:rPr>
              <a:t>line-delay </a:t>
            </a:r>
            <a:r>
              <a:rPr lang="en-US" sz="2000" i="1" dirty="0">
                <a:latin typeface="Times New Roman" panose="02020603050405020304" pitchFamily="18" charset="0"/>
                <a:cs typeface="Times New Roman" panose="02020603050405020304" pitchFamily="18" charset="0"/>
              </a:rPr>
              <a:t>faults</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segment-delay faults</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path-delay faults. </a:t>
            </a:r>
            <a:endParaRPr lang="en-US" sz="2000" i="1"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smtClean="0">
                <a:latin typeface="Times New Roman" panose="02020603050405020304" pitchFamily="18" charset="0"/>
                <a:cs typeface="Times New Roman" panose="02020603050405020304" pitchFamily="18" charset="0"/>
              </a:rPr>
              <a:t>Gate-Delay </a:t>
            </a:r>
            <a:r>
              <a:rPr lang="en-US" sz="2000" b="1" dirty="0">
                <a:latin typeface="Times New Roman" panose="02020603050405020304" pitchFamily="18" charset="0"/>
                <a:cs typeface="Times New Roman" panose="02020603050405020304" pitchFamily="18" charset="0"/>
              </a:rPr>
              <a:t>Fault: </a:t>
            </a:r>
            <a:r>
              <a:rPr lang="en-US" sz="2000" dirty="0">
                <a:latin typeface="Times New Roman" panose="02020603050405020304" pitchFamily="18" charset="0"/>
                <a:cs typeface="Times New Roman" panose="02020603050405020304" pitchFamily="18" charset="0"/>
              </a:rPr>
              <a:t>The fault increases the input to output delay of a </a:t>
            </a:r>
            <a:r>
              <a:rPr lang="en-US" sz="2000" dirty="0" smtClean="0">
                <a:latin typeface="Times New Roman" panose="02020603050405020304" pitchFamily="18" charset="0"/>
                <a:cs typeface="Times New Roman" panose="02020603050405020304" pitchFamily="18" charset="0"/>
              </a:rPr>
              <a:t>single logic </a:t>
            </a:r>
            <a:r>
              <a:rPr lang="en-US" sz="2000" dirty="0">
                <a:latin typeface="Times New Roman" panose="02020603050405020304" pitchFamily="18" charset="0"/>
                <a:cs typeface="Times New Roman" panose="02020603050405020304" pitchFamily="18" charset="0"/>
              </a:rPr>
              <a:t>gate, while all other gates retain some nominal values of </a:t>
            </a:r>
            <a:r>
              <a:rPr lang="en-US" sz="2000" dirty="0" smtClean="0">
                <a:latin typeface="Times New Roman" panose="02020603050405020304" pitchFamily="18" charset="0"/>
                <a:cs typeface="Times New Roman" panose="02020603050405020304" pitchFamily="18" charset="0"/>
              </a:rPr>
              <a:t>delay. </a:t>
            </a:r>
          </a:p>
          <a:p>
            <a:pPr algn="just"/>
            <a:r>
              <a:rPr lang="en-US" sz="2000" dirty="0" smtClean="0">
                <a:latin typeface="Times New Roman" panose="02020603050405020304" pitchFamily="18" charset="0"/>
                <a:cs typeface="Times New Roman" panose="02020603050405020304" pitchFamily="18" charset="0"/>
              </a:rPr>
              <a:t>The increase </a:t>
            </a:r>
            <a:r>
              <a:rPr lang="en-US" sz="2000" dirty="0">
                <a:latin typeface="Times New Roman" panose="02020603050405020304" pitchFamily="18" charset="0"/>
                <a:cs typeface="Times New Roman" panose="02020603050405020304" pitchFamily="18" charset="0"/>
              </a:rPr>
              <a:t>in the delay of the faulty gate is called the </a:t>
            </a:r>
            <a:r>
              <a:rPr lang="en-US" sz="2000" i="1" dirty="0">
                <a:latin typeface="Times New Roman" panose="02020603050405020304" pitchFamily="18" charset="0"/>
                <a:cs typeface="Times New Roman" panose="02020603050405020304" pitchFamily="18" charset="0"/>
              </a:rPr>
              <a:t>size </a:t>
            </a:r>
            <a:r>
              <a:rPr lang="en-US" sz="2000" dirty="0">
                <a:latin typeface="Times New Roman" panose="02020603050405020304" pitchFamily="18" charset="0"/>
                <a:cs typeface="Times New Roman" panose="02020603050405020304" pitchFamily="18" charset="0"/>
              </a:rPr>
              <a:t>of the gate-delay fault</a:t>
            </a:r>
            <a:r>
              <a:rPr lang="en-US" sz="2000" dirty="0" smtClean="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r>
              <a:rPr lang="en-US" sz="2000" b="1" dirty="0">
                <a:latin typeface="Times-Bold"/>
              </a:rPr>
              <a:t>Hyperactive Fault: </a:t>
            </a:r>
            <a:r>
              <a:rPr lang="en-US" sz="2000" dirty="0">
                <a:latin typeface="Times-Roman"/>
              </a:rPr>
              <a:t>A hyperactive fault causes a large number of signals in </a:t>
            </a:r>
            <a:r>
              <a:rPr lang="en-US" sz="2000" dirty="0" smtClean="0">
                <a:latin typeface="Times-Roman"/>
              </a:rPr>
              <a:t>the circuit </a:t>
            </a:r>
            <a:r>
              <a:rPr lang="en-US" sz="2000" dirty="0">
                <a:latin typeface="Times-Roman"/>
              </a:rPr>
              <a:t>to differ from their correct values</a:t>
            </a:r>
            <a:r>
              <a:rPr lang="en-US" sz="2000" dirty="0" smtClean="0">
                <a:latin typeface="Times-Roman"/>
              </a:rPr>
              <a:t>.</a:t>
            </a:r>
          </a:p>
          <a:p>
            <a:r>
              <a:rPr lang="en-US" sz="2000" dirty="0" smtClean="0">
                <a:latin typeface="Times-Roman"/>
              </a:rPr>
              <a:t> </a:t>
            </a:r>
            <a:r>
              <a:rPr lang="en-US" sz="2000" dirty="0">
                <a:latin typeface="Times-Roman"/>
              </a:rPr>
              <a:t>The fault thus produces very high </a:t>
            </a:r>
            <a:r>
              <a:rPr lang="en-US" sz="2000" dirty="0" err="1" smtClean="0">
                <a:latin typeface="Times-Roman"/>
              </a:rPr>
              <a:t>faultrelated</a:t>
            </a:r>
            <a:r>
              <a:rPr lang="en-US" sz="2000" dirty="0" smtClean="0">
                <a:latin typeface="Times-Roman"/>
              </a:rPr>
              <a:t> activity </a:t>
            </a:r>
            <a:r>
              <a:rPr lang="en-US" sz="2000" dirty="0">
                <a:latin typeface="Times-Roman"/>
              </a:rPr>
              <a:t>in the circuit. </a:t>
            </a:r>
            <a:endParaRPr lang="en-US" sz="2000" dirty="0" smtClean="0">
              <a:latin typeface="Times-Roman"/>
            </a:endParaRPr>
          </a:p>
          <a:p>
            <a:r>
              <a:rPr lang="en-US" sz="2000" dirty="0" smtClean="0">
                <a:latin typeface="Times-Roman"/>
              </a:rPr>
              <a:t>If </a:t>
            </a:r>
            <a:r>
              <a:rPr lang="en-US" sz="2000" dirty="0">
                <a:latin typeface="Times-Roman"/>
              </a:rPr>
              <a:t>not readily detected, fault simulators usually </a:t>
            </a:r>
            <a:r>
              <a:rPr lang="en-US" sz="2000" dirty="0" smtClean="0">
                <a:latin typeface="Times-Roman"/>
              </a:rPr>
              <a:t>remove hyperactive </a:t>
            </a:r>
            <a:r>
              <a:rPr lang="en-US" sz="2000" dirty="0">
                <a:latin typeface="Times-Roman"/>
              </a:rPr>
              <a:t>faults for later consideration to save CPU time and memory</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9596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3562" y="681841"/>
            <a:ext cx="10778837" cy="1015663"/>
          </a:xfrm>
          <a:prstGeom prst="rect">
            <a:avLst/>
          </a:prstGeom>
        </p:spPr>
        <p:txBody>
          <a:bodyPr wrap="square">
            <a:spAutoFit/>
          </a:bodyPr>
          <a:lstStyle/>
          <a:p>
            <a:pPr algn="just"/>
            <a:r>
              <a:rPr lang="en-US" sz="2000" b="1" dirty="0" smtClean="0">
                <a:latin typeface="Times New Roman" panose="02020603050405020304" pitchFamily="18" charset="0"/>
                <a:cs typeface="Times New Roman" panose="02020603050405020304" pitchFamily="18" charset="0"/>
              </a:rPr>
              <a:t>Initialization </a:t>
            </a:r>
            <a:r>
              <a:rPr lang="en-US" sz="2000" b="1" dirty="0">
                <a:latin typeface="Times New Roman" panose="02020603050405020304" pitchFamily="18" charset="0"/>
                <a:cs typeface="Times New Roman" panose="02020603050405020304" pitchFamily="18" charset="0"/>
              </a:rPr>
              <a:t>Fault: </a:t>
            </a:r>
            <a:r>
              <a:rPr lang="en-US" sz="2000" dirty="0">
                <a:latin typeface="Times New Roman" panose="02020603050405020304" pitchFamily="18" charset="0"/>
                <a:cs typeface="Times New Roman" panose="02020603050405020304" pitchFamily="18" charset="0"/>
              </a:rPr>
              <a:t>Circuits with memory elements (e.g., flip-flops) are </a:t>
            </a:r>
            <a:r>
              <a:rPr lang="en-US" sz="2000" dirty="0" smtClean="0">
                <a:latin typeface="Times New Roman" panose="02020603050405020304" pitchFamily="18" charset="0"/>
                <a:cs typeface="Times New Roman" panose="02020603050405020304" pitchFamily="18" charset="0"/>
              </a:rPr>
              <a:t>designed so </a:t>
            </a:r>
            <a:r>
              <a:rPr lang="en-US" sz="2000" dirty="0">
                <a:latin typeface="Times New Roman" panose="02020603050405020304" pitchFamily="18" charset="0"/>
                <a:cs typeface="Times New Roman" panose="02020603050405020304" pitchFamily="18" charset="0"/>
              </a:rPr>
              <a:t>that they can be initialized by applying suitable input signals</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 Faults that </a:t>
            </a:r>
            <a:r>
              <a:rPr lang="en-US" sz="2000" dirty="0">
                <a:latin typeface="Times New Roman" panose="02020603050405020304" pitchFamily="18" charset="0"/>
                <a:cs typeface="Times New Roman" panose="02020603050405020304" pitchFamily="18" charset="0"/>
              </a:rPr>
              <a:t>interfere with such an initialization procedure are called </a:t>
            </a:r>
            <a:r>
              <a:rPr lang="en-US" sz="2000" i="1" dirty="0">
                <a:latin typeface="Times New Roman" panose="02020603050405020304" pitchFamily="18" charset="0"/>
                <a:cs typeface="Times New Roman" panose="02020603050405020304" pitchFamily="18" charset="0"/>
              </a:rPr>
              <a:t>initialization faults.</a:t>
            </a: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3199966" y="1914525"/>
            <a:ext cx="4905375" cy="1809750"/>
          </a:xfrm>
          <a:prstGeom prst="rect">
            <a:avLst/>
          </a:prstGeom>
        </p:spPr>
      </p:pic>
      <p:sp>
        <p:nvSpPr>
          <p:cNvPr id="4" name="Rectangle 3"/>
          <p:cNvSpPr/>
          <p:nvPr/>
        </p:nvSpPr>
        <p:spPr>
          <a:xfrm>
            <a:off x="803561" y="3941296"/>
            <a:ext cx="10778837" cy="707886"/>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Instruction Fault: </a:t>
            </a:r>
            <a:r>
              <a:rPr lang="en-US" sz="2000" dirty="0">
                <a:latin typeface="Times New Roman" panose="02020603050405020304" pitchFamily="18" charset="0"/>
                <a:cs typeface="Times New Roman" panose="02020603050405020304" pitchFamily="18" charset="0"/>
              </a:rPr>
              <a:t>Usually modeled in programmable systems like </a:t>
            </a:r>
            <a:r>
              <a:rPr lang="en-US" sz="2000" dirty="0" smtClean="0">
                <a:latin typeface="Times New Roman" panose="02020603050405020304" pitchFamily="18" charset="0"/>
                <a:cs typeface="Times New Roman" panose="02020603050405020304" pitchFamily="18" charset="0"/>
              </a:rPr>
              <a:t>microprocessors or </a:t>
            </a:r>
            <a:r>
              <a:rPr lang="en-US" sz="2000" dirty="0">
                <a:latin typeface="Times New Roman" panose="02020603050405020304" pitchFamily="18" charset="0"/>
                <a:cs typeface="Times New Roman" panose="02020603050405020304" pitchFamily="18" charset="0"/>
              </a:rPr>
              <a:t>digital signal processors, an </a:t>
            </a:r>
            <a:r>
              <a:rPr lang="en-US" sz="2000" i="1" dirty="0">
                <a:latin typeface="Times New Roman" panose="02020603050405020304" pitchFamily="18" charset="0"/>
                <a:cs typeface="Times New Roman" panose="02020603050405020304" pitchFamily="18" charset="0"/>
              </a:rPr>
              <a:t>instruction fault </a:t>
            </a:r>
            <a:r>
              <a:rPr lang="en-US" sz="2000" dirty="0">
                <a:latin typeface="Times New Roman" panose="02020603050405020304" pitchFamily="18" charset="0"/>
                <a:cs typeface="Times New Roman" panose="02020603050405020304" pitchFamily="18" charset="0"/>
              </a:rPr>
              <a:t>causes an intended </a:t>
            </a:r>
            <a:r>
              <a:rPr lang="en-US" sz="2000" dirty="0" smtClean="0">
                <a:latin typeface="Times New Roman" panose="02020603050405020304" pitchFamily="18" charset="0"/>
                <a:cs typeface="Times New Roman" panose="02020603050405020304" pitchFamily="18" charset="0"/>
              </a:rPr>
              <a:t>instruction to </a:t>
            </a:r>
            <a:r>
              <a:rPr lang="en-US" sz="2000" dirty="0">
                <a:latin typeface="Times New Roman" panose="02020603050405020304" pitchFamily="18" charset="0"/>
                <a:cs typeface="Times New Roman" panose="02020603050405020304" pitchFamily="18" charset="0"/>
              </a:rPr>
              <a:t>be incorrectly executed.</a:t>
            </a:r>
          </a:p>
        </p:txBody>
      </p:sp>
      <p:sp>
        <p:nvSpPr>
          <p:cNvPr id="5" name="Rectangle 4"/>
          <p:cNvSpPr/>
          <p:nvPr/>
        </p:nvSpPr>
        <p:spPr>
          <a:xfrm>
            <a:off x="803560" y="4866203"/>
            <a:ext cx="10778837" cy="646331"/>
          </a:xfrm>
          <a:prstGeom prst="rect">
            <a:avLst/>
          </a:prstGeom>
        </p:spPr>
        <p:txBody>
          <a:bodyPr wrap="square">
            <a:spAutoFit/>
          </a:bodyPr>
          <a:lstStyle/>
          <a:p>
            <a:r>
              <a:rPr lang="en-US" b="1" dirty="0">
                <a:latin typeface="Times-Bold"/>
              </a:rPr>
              <a:t>Intermittent Fault: </a:t>
            </a:r>
            <a:r>
              <a:rPr lang="en-US" dirty="0">
                <a:latin typeface="Times-Roman"/>
              </a:rPr>
              <a:t>A fault that appears and disappears as a function </a:t>
            </a:r>
            <a:r>
              <a:rPr lang="en-US" dirty="0" smtClean="0">
                <a:latin typeface="Times-Roman"/>
              </a:rPr>
              <a:t>of time </a:t>
            </a:r>
            <a:r>
              <a:rPr lang="en-US" dirty="0">
                <a:latin typeface="Times-Roman"/>
              </a:rPr>
              <a:t>is called an </a:t>
            </a:r>
            <a:r>
              <a:rPr lang="en-US" i="1" dirty="0">
                <a:latin typeface="Times-Italic"/>
              </a:rPr>
              <a:t>intermittent fault.</a:t>
            </a:r>
            <a:endParaRPr lang="en-US" dirty="0"/>
          </a:p>
        </p:txBody>
      </p:sp>
    </p:spTree>
    <p:extLst>
      <p:ext uri="{BB962C8B-B14F-4D97-AF65-F5344CB8AC3E}">
        <p14:creationId xmlns:p14="http://schemas.microsoft.com/office/powerpoint/2010/main" val="299497751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0435" y="820065"/>
            <a:ext cx="10792691" cy="1015663"/>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Line-Delay Fault: </a:t>
            </a:r>
            <a:r>
              <a:rPr lang="en-US" sz="2000" dirty="0">
                <a:latin typeface="Times New Roman" panose="02020603050405020304" pitchFamily="18" charset="0"/>
                <a:cs typeface="Times New Roman" panose="02020603050405020304" pitchFamily="18" charset="0"/>
              </a:rPr>
              <a:t>This fault models rising and falling delays of a given </a:t>
            </a:r>
            <a:r>
              <a:rPr lang="en-US" sz="2000" dirty="0" smtClean="0">
                <a:latin typeface="Times New Roman" panose="02020603050405020304" pitchFamily="18" charset="0"/>
                <a:cs typeface="Times New Roman" panose="02020603050405020304" pitchFamily="18" charset="0"/>
              </a:rPr>
              <a:t>signal line</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a:t>
            </a:r>
            <a:r>
              <a:rPr lang="en-US" sz="2000" dirty="0">
                <a:latin typeface="Times New Roman" panose="02020603050405020304" pitchFamily="18" charset="0"/>
                <a:cs typeface="Times New Roman" panose="02020603050405020304" pitchFamily="18" charset="0"/>
              </a:rPr>
              <a:t>contrast with the transition fault where the transition can be </a:t>
            </a:r>
            <a:r>
              <a:rPr lang="en-US" sz="2000" dirty="0" smtClean="0">
                <a:latin typeface="Times New Roman" panose="02020603050405020304" pitchFamily="18" charset="0"/>
                <a:cs typeface="Times New Roman" panose="02020603050405020304" pitchFamily="18" charset="0"/>
              </a:rPr>
              <a:t>propagated through </a:t>
            </a:r>
            <a:r>
              <a:rPr lang="en-US" sz="2000" dirty="0">
                <a:latin typeface="Times New Roman" panose="02020603050405020304" pitchFamily="18" charset="0"/>
                <a:cs typeface="Times New Roman" panose="02020603050405020304" pitchFamily="18" charset="0"/>
              </a:rPr>
              <a:t>any path, a test for a </a:t>
            </a:r>
            <a:r>
              <a:rPr lang="en-US" sz="2000" i="1" dirty="0">
                <a:latin typeface="Times New Roman" panose="02020603050405020304" pitchFamily="18" charset="0"/>
                <a:cs typeface="Times New Roman" panose="02020603050405020304" pitchFamily="18" charset="0"/>
              </a:rPr>
              <a:t>line-delay fault </a:t>
            </a:r>
            <a:r>
              <a:rPr lang="en-US" sz="2000" dirty="0">
                <a:latin typeface="Times New Roman" panose="02020603050405020304" pitchFamily="18" charset="0"/>
                <a:cs typeface="Times New Roman" panose="02020603050405020304" pitchFamily="18" charset="0"/>
              </a:rPr>
              <a:t>must propagate the transition </a:t>
            </a:r>
            <a:r>
              <a:rPr lang="en-US" sz="2000" dirty="0" smtClean="0">
                <a:latin typeface="Times New Roman" panose="02020603050405020304" pitchFamily="18" charset="0"/>
                <a:cs typeface="Times New Roman" panose="02020603050405020304" pitchFamily="18" charset="0"/>
              </a:rPr>
              <a:t>through the </a:t>
            </a:r>
            <a:r>
              <a:rPr lang="en-US" sz="2000" dirty="0">
                <a:latin typeface="Times New Roman" panose="02020603050405020304" pitchFamily="18" charset="0"/>
                <a:cs typeface="Times New Roman" panose="02020603050405020304" pitchFamily="18" charset="0"/>
              </a:rPr>
              <a:t>longest </a:t>
            </a:r>
            <a:r>
              <a:rPr lang="en-US" sz="2000" dirty="0" err="1">
                <a:latin typeface="Times New Roman" panose="02020603050405020304" pitchFamily="18" charset="0"/>
                <a:cs typeface="Times New Roman" panose="02020603050405020304" pitchFamily="18" charset="0"/>
              </a:rPr>
              <a:t>sensitizable</a:t>
            </a:r>
            <a:r>
              <a:rPr lang="en-US" sz="2000" dirty="0">
                <a:latin typeface="Times New Roman" panose="02020603050405020304" pitchFamily="18" charset="0"/>
                <a:cs typeface="Times New Roman" panose="02020603050405020304" pitchFamily="18" charset="0"/>
              </a:rPr>
              <a:t> path.</a:t>
            </a:r>
          </a:p>
        </p:txBody>
      </p:sp>
      <p:pic>
        <p:nvPicPr>
          <p:cNvPr id="3" name="Picture 2"/>
          <p:cNvPicPr>
            <a:picLocks noChangeAspect="1"/>
          </p:cNvPicPr>
          <p:nvPr/>
        </p:nvPicPr>
        <p:blipFill>
          <a:blip r:embed="rId2"/>
          <a:stretch>
            <a:fillRect/>
          </a:stretch>
        </p:blipFill>
        <p:spPr>
          <a:xfrm>
            <a:off x="2259339" y="3276600"/>
            <a:ext cx="7714881" cy="1988127"/>
          </a:xfrm>
          <a:prstGeom prst="rect">
            <a:avLst/>
          </a:prstGeom>
        </p:spPr>
      </p:pic>
      <p:sp>
        <p:nvSpPr>
          <p:cNvPr id="4" name="Rectangle 3"/>
          <p:cNvSpPr/>
          <p:nvPr/>
        </p:nvSpPr>
        <p:spPr>
          <a:xfrm>
            <a:off x="913267" y="2371498"/>
            <a:ext cx="9851715" cy="369332"/>
          </a:xfrm>
          <a:prstGeom prst="rect">
            <a:avLst/>
          </a:prstGeom>
        </p:spPr>
        <p:txBody>
          <a:bodyPr wrap="square">
            <a:spAutoFit/>
          </a:bodyPr>
          <a:lstStyle/>
          <a:p>
            <a:r>
              <a:rPr lang="en-US" b="1" dirty="0" smtClean="0">
                <a:latin typeface="Times-Roman"/>
              </a:rPr>
              <a:t>multiple </a:t>
            </a:r>
            <a:r>
              <a:rPr lang="en-US" b="1" dirty="0">
                <a:latin typeface="Times-Roman"/>
              </a:rPr>
              <a:t>stuck-at faults</a:t>
            </a:r>
            <a:endParaRPr lang="en-US" b="1" dirty="0"/>
          </a:p>
        </p:txBody>
      </p:sp>
    </p:spTree>
    <p:extLst>
      <p:ext uri="{BB962C8B-B14F-4D97-AF65-F5344CB8AC3E}">
        <p14:creationId xmlns:p14="http://schemas.microsoft.com/office/powerpoint/2010/main" val="19185900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81890" y="610136"/>
            <a:ext cx="11014364" cy="5355312"/>
          </a:xfrm>
          <a:prstGeom prst="rect">
            <a:avLst/>
          </a:prstGeom>
        </p:spPr>
        <p:txBody>
          <a:bodyPr wrap="square">
            <a:spAutoFit/>
          </a:bodyPr>
          <a:lstStyle/>
          <a:p>
            <a:pPr algn="just"/>
            <a:r>
              <a:rPr lang="en-US" b="1" dirty="0">
                <a:latin typeface="Times New Roman" panose="02020603050405020304" pitchFamily="18" charset="0"/>
                <a:cs typeface="Times New Roman" panose="02020603050405020304" pitchFamily="18" charset="0"/>
              </a:rPr>
              <a:t>Logical Faults: </a:t>
            </a:r>
            <a:r>
              <a:rPr lang="en-US" dirty="0">
                <a:latin typeface="Times New Roman" panose="02020603050405020304" pitchFamily="18" charset="0"/>
                <a:cs typeface="Times New Roman" panose="02020603050405020304" pitchFamily="18" charset="0"/>
              </a:rPr>
              <a:t>These faults affect the state of logic signals. Normally, </a:t>
            </a:r>
            <a:r>
              <a:rPr lang="en-US" dirty="0" smtClean="0">
                <a:latin typeface="Times New Roman" panose="02020603050405020304" pitchFamily="18" charset="0"/>
                <a:cs typeface="Times New Roman" panose="02020603050405020304" pitchFamily="18" charset="0"/>
              </a:rPr>
              <a:t>the state </a:t>
            </a:r>
            <a:r>
              <a:rPr lang="en-US" dirty="0">
                <a:latin typeface="Times New Roman" panose="02020603050405020304" pitchFamily="18" charset="0"/>
                <a:cs typeface="Times New Roman" panose="02020603050405020304" pitchFamily="18" charset="0"/>
              </a:rPr>
              <a:t>may be modeled as {0, 1, </a:t>
            </a:r>
            <a:r>
              <a:rPr lang="en-US" i="1" dirty="0">
                <a:latin typeface="Times New Roman" panose="02020603050405020304" pitchFamily="18" charset="0"/>
                <a:cs typeface="Times New Roman" panose="02020603050405020304" pitchFamily="18" charset="0"/>
              </a:rPr>
              <a:t>X </a:t>
            </a:r>
            <a:r>
              <a:rPr lang="en-US" dirty="0">
                <a:latin typeface="Times New Roman" panose="02020603050405020304" pitchFamily="18" charset="0"/>
                <a:cs typeface="Times New Roman" panose="02020603050405020304" pitchFamily="18" charset="0"/>
              </a:rPr>
              <a:t>(unknown), </a:t>
            </a:r>
            <a:r>
              <a:rPr lang="en-US" i="1" dirty="0">
                <a:latin typeface="Times New Roman" panose="02020603050405020304" pitchFamily="18" charset="0"/>
                <a:cs typeface="Times New Roman" panose="02020603050405020304" pitchFamily="18" charset="0"/>
              </a:rPr>
              <a:t>Z </a:t>
            </a:r>
            <a:r>
              <a:rPr lang="en-US" dirty="0">
                <a:latin typeface="Times New Roman" panose="02020603050405020304" pitchFamily="18" charset="0"/>
                <a:cs typeface="Times New Roman" panose="02020603050405020304" pitchFamily="18" charset="0"/>
              </a:rPr>
              <a:t>(high impedance)}, and a </a:t>
            </a:r>
            <a:r>
              <a:rPr lang="en-US" dirty="0" smtClean="0">
                <a:latin typeface="Times New Roman" panose="02020603050405020304" pitchFamily="18" charset="0"/>
                <a:cs typeface="Times New Roman" panose="02020603050405020304" pitchFamily="18" charset="0"/>
              </a:rPr>
              <a:t>fault can </a:t>
            </a:r>
            <a:r>
              <a:rPr lang="en-US" dirty="0">
                <a:latin typeface="Times New Roman" panose="02020603050405020304" pitchFamily="18" charset="0"/>
                <a:cs typeface="Times New Roman" panose="02020603050405020304" pitchFamily="18" charset="0"/>
              </a:rPr>
              <a:t>transform the correct value to any other value</a:t>
            </a:r>
            <a:r>
              <a:rPr lang="en-US"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b="1" dirty="0" smtClean="0">
                <a:latin typeface="Times New Roman" panose="02020603050405020304" pitchFamily="18" charset="0"/>
                <a:cs typeface="Times New Roman" panose="02020603050405020304" pitchFamily="18" charset="0"/>
              </a:rPr>
              <a:t>Memory </a:t>
            </a:r>
            <a:r>
              <a:rPr lang="en-US" b="1" dirty="0">
                <a:latin typeface="Times New Roman" panose="02020603050405020304" pitchFamily="18" charset="0"/>
                <a:cs typeface="Times New Roman" panose="02020603050405020304" pitchFamily="18" charset="0"/>
              </a:rPr>
              <a:t>Faults: </a:t>
            </a:r>
            <a:r>
              <a:rPr lang="en-US" dirty="0">
                <a:latin typeface="Times New Roman" panose="02020603050405020304" pitchFamily="18" charset="0"/>
                <a:cs typeface="Times New Roman" panose="02020603050405020304" pitchFamily="18" charset="0"/>
              </a:rPr>
              <a:t>Faults modeled in memory blocks are </a:t>
            </a:r>
            <a:r>
              <a:rPr lang="en-US" i="1" dirty="0">
                <a:latin typeface="Times New Roman" panose="02020603050405020304" pitchFamily="18" charset="0"/>
                <a:cs typeface="Times New Roman" panose="02020603050405020304" pitchFamily="18" charset="0"/>
              </a:rPr>
              <a:t>single cell stuck-at-</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0,l] faults</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pattern sensitive faults, cell coupling faults, </a:t>
            </a:r>
            <a:r>
              <a:rPr lang="en-US" dirty="0">
                <a:latin typeface="Times New Roman" panose="02020603050405020304" pitchFamily="18" charset="0"/>
                <a:cs typeface="Times New Roman" panose="02020603050405020304" pitchFamily="18" charset="0"/>
              </a:rPr>
              <a:t>and single stuck-at faults in </a:t>
            </a:r>
            <a:r>
              <a:rPr lang="en-US" dirty="0" smtClean="0">
                <a:latin typeface="Times New Roman" panose="02020603050405020304" pitchFamily="18" charset="0"/>
                <a:cs typeface="Times New Roman" panose="02020603050405020304" pitchFamily="18" charset="0"/>
              </a:rPr>
              <a:t>the address </a:t>
            </a:r>
            <a:r>
              <a:rPr lang="en-US" dirty="0">
                <a:latin typeface="Times New Roman" panose="02020603050405020304" pitchFamily="18" charset="0"/>
                <a:cs typeface="Times New Roman" panose="02020603050405020304" pitchFamily="18" charset="0"/>
              </a:rPr>
              <a:t>decoder </a:t>
            </a:r>
            <a:r>
              <a:rPr lang="en-US" dirty="0" smtClean="0">
                <a:latin typeface="Times New Roman" panose="02020603050405020304" pitchFamily="18" charset="0"/>
                <a:cs typeface="Times New Roman" panose="02020603050405020304" pitchFamily="18" charset="0"/>
              </a:rPr>
              <a:t>logic</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Non-classical Fault: </a:t>
            </a:r>
            <a:r>
              <a:rPr lang="en-US" dirty="0">
                <a:latin typeface="Times New Roman" panose="02020603050405020304" pitchFamily="18" charset="0"/>
                <a:cs typeface="Times New Roman" panose="02020603050405020304" pitchFamily="18" charset="0"/>
              </a:rPr>
              <a:t>Although a </a:t>
            </a:r>
            <a:r>
              <a:rPr lang="en-US" i="1" dirty="0">
                <a:latin typeface="Times New Roman" panose="02020603050405020304" pitchFamily="18" charset="0"/>
                <a:cs typeface="Times New Roman" panose="02020603050405020304" pitchFamily="18" charset="0"/>
              </a:rPr>
              <a:t>non-classical fault</a:t>
            </a:r>
            <a:r>
              <a:rPr lang="en-US" dirty="0">
                <a:latin typeface="Times New Roman" panose="02020603050405020304" pitchFamily="18" charset="0"/>
                <a:cs typeface="Times New Roman" panose="02020603050405020304" pitchFamily="18" charset="0"/>
              </a:rPr>
              <a:t>, in general, refers to </a:t>
            </a:r>
            <a:r>
              <a:rPr lang="en-US" dirty="0" smtClean="0">
                <a:latin typeface="Times New Roman" panose="02020603050405020304" pitchFamily="18" charset="0"/>
                <a:cs typeface="Times New Roman" panose="02020603050405020304" pitchFamily="18" charset="0"/>
              </a:rPr>
              <a:t>a fault </a:t>
            </a:r>
            <a:r>
              <a:rPr lang="en-US" dirty="0">
                <a:latin typeface="Times New Roman" panose="02020603050405020304" pitchFamily="18" charset="0"/>
                <a:cs typeface="Times New Roman" panose="02020603050405020304" pitchFamily="18" charset="0"/>
              </a:rPr>
              <a:t>other than a stuck-at fault, the term has been used for the stuck-open </a:t>
            </a:r>
            <a:r>
              <a:rPr lang="en-US" dirty="0" smtClean="0">
                <a:latin typeface="Times New Roman" panose="02020603050405020304" pitchFamily="18" charset="0"/>
                <a:cs typeface="Times New Roman" panose="02020603050405020304" pitchFamily="18" charset="0"/>
              </a:rPr>
              <a:t>and stuck-short </a:t>
            </a:r>
            <a:r>
              <a:rPr lang="en-US" dirty="0">
                <a:latin typeface="Times New Roman" panose="02020603050405020304" pitchFamily="18" charset="0"/>
                <a:cs typeface="Times New Roman" panose="02020603050405020304" pitchFamily="18" charset="0"/>
              </a:rPr>
              <a:t>faults of MOS technologies</a:t>
            </a:r>
          </a:p>
          <a:p>
            <a:pPr algn="just"/>
            <a:endParaRPr lang="en-US" dirty="0" smtClean="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Oscillation Fault: </a:t>
            </a:r>
            <a:r>
              <a:rPr lang="en-US" dirty="0">
                <a:latin typeface="Times New Roman" panose="02020603050405020304" pitchFamily="18" charset="0"/>
                <a:cs typeface="Times New Roman" panose="02020603050405020304" pitchFamily="18" charset="0"/>
              </a:rPr>
              <a:t>These faults cause oscillating signals in the faulty </a:t>
            </a:r>
            <a:r>
              <a:rPr lang="en-US" dirty="0" smtClean="0">
                <a:latin typeface="Times New Roman" panose="02020603050405020304" pitchFamily="18" charset="0"/>
                <a:cs typeface="Times New Roman" panose="02020603050405020304" pitchFamily="18" charset="0"/>
              </a:rPr>
              <a:t>circuit when </a:t>
            </a:r>
            <a:r>
              <a:rPr lang="en-US" dirty="0">
                <a:latin typeface="Times New Roman" panose="02020603050405020304" pitchFamily="18" charset="0"/>
                <a:cs typeface="Times New Roman" panose="02020603050405020304" pitchFamily="18" charset="0"/>
              </a:rPr>
              <a:t>the fault-free circuit remains stable. Such a condition can occur due to </a:t>
            </a:r>
            <a:r>
              <a:rPr lang="en-US" dirty="0" smtClean="0">
                <a:latin typeface="Times New Roman" panose="02020603050405020304" pitchFamily="18" charset="0"/>
                <a:cs typeface="Times New Roman" panose="02020603050405020304" pitchFamily="18" charset="0"/>
              </a:rPr>
              <a:t>certain single </a:t>
            </a:r>
            <a:r>
              <a:rPr lang="en-US" dirty="0">
                <a:latin typeface="Times New Roman" panose="02020603050405020304" pitchFamily="18" charset="0"/>
                <a:cs typeface="Times New Roman" panose="02020603050405020304" pitchFamily="18" charset="0"/>
              </a:rPr>
              <a:t>stuck-at faults in sequential circuits that contain combinational feedback.</a:t>
            </a:r>
          </a:p>
          <a:p>
            <a:pPr algn="just"/>
            <a:r>
              <a:rPr lang="en-US" dirty="0">
                <a:latin typeface="Times New Roman" panose="02020603050405020304" pitchFamily="18" charset="0"/>
                <a:cs typeface="Times New Roman" panose="02020603050405020304" pitchFamily="18" charset="0"/>
              </a:rPr>
              <a:t>Oscillations can also occur in a purely combinational circuit if a bridging </a:t>
            </a:r>
            <a:r>
              <a:rPr lang="en-US" dirty="0" smtClean="0">
                <a:latin typeface="Times New Roman" panose="02020603050405020304" pitchFamily="18" charset="0"/>
                <a:cs typeface="Times New Roman" panose="02020603050405020304" pitchFamily="18" charset="0"/>
              </a:rPr>
              <a:t>fault produces feedback. Oscillation </a:t>
            </a:r>
            <a:r>
              <a:rPr lang="en-US" dirty="0">
                <a:latin typeface="Times New Roman" panose="02020603050405020304" pitchFamily="18" charset="0"/>
                <a:cs typeface="Times New Roman" panose="02020603050405020304" pitchFamily="18" charset="0"/>
              </a:rPr>
              <a:t>faults are also referred to as </a:t>
            </a:r>
            <a:r>
              <a:rPr lang="en-US" i="1" dirty="0" smtClean="0">
                <a:latin typeface="Times New Roman" panose="02020603050405020304" pitchFamily="18" charset="0"/>
                <a:cs typeface="Times New Roman" panose="02020603050405020304" pitchFamily="18" charset="0"/>
              </a:rPr>
              <a:t>star-faults</a:t>
            </a:r>
          </a:p>
          <a:p>
            <a:pPr algn="just"/>
            <a:endParaRPr lang="en-US" i="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Parametric Fault: </a:t>
            </a:r>
            <a:r>
              <a:rPr lang="en-US" dirty="0">
                <a:latin typeface="Times New Roman" panose="02020603050405020304" pitchFamily="18" charset="0"/>
                <a:cs typeface="Times New Roman" panose="02020603050405020304" pitchFamily="18" charset="0"/>
              </a:rPr>
              <a:t>Such a fault changes the values of electrical parameters </a:t>
            </a:r>
            <a:r>
              <a:rPr lang="en-US" dirty="0" smtClean="0">
                <a:latin typeface="Times New Roman" panose="02020603050405020304" pitchFamily="18" charset="0"/>
                <a:cs typeface="Times New Roman" panose="02020603050405020304" pitchFamily="18" charset="0"/>
              </a:rPr>
              <a:t>of active </a:t>
            </a:r>
            <a:r>
              <a:rPr lang="en-US" dirty="0">
                <a:latin typeface="Times New Roman" panose="02020603050405020304" pitchFamily="18" charset="0"/>
                <a:cs typeface="Times New Roman" panose="02020603050405020304" pitchFamily="18" charset="0"/>
              </a:rPr>
              <a:t>or passive devices from their nominal or expected values. </a:t>
            </a:r>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Examples </a:t>
            </a:r>
            <a:r>
              <a:rPr lang="en-US" dirty="0">
                <a:latin typeface="Times New Roman" panose="02020603050405020304" pitchFamily="18" charset="0"/>
                <a:cs typeface="Times New Roman" panose="02020603050405020304" pitchFamily="18" charset="0"/>
              </a:rPr>
              <a:t>are </a:t>
            </a:r>
            <a:r>
              <a:rPr lang="en-US" dirty="0" smtClean="0">
                <a:latin typeface="Times New Roman" panose="02020603050405020304" pitchFamily="18" charset="0"/>
                <a:cs typeface="Times New Roman" panose="02020603050405020304" pitchFamily="18" charset="0"/>
              </a:rPr>
              <a:t>the threshold </a:t>
            </a:r>
            <a:r>
              <a:rPr lang="en-US" dirty="0">
                <a:latin typeface="Times New Roman" panose="02020603050405020304" pitchFamily="18" charset="0"/>
                <a:cs typeface="Times New Roman" panose="02020603050405020304" pitchFamily="18" charset="0"/>
              </a:rPr>
              <a:t>voltage of a transistor (active device) and values of resistors and </a:t>
            </a:r>
            <a:r>
              <a:rPr lang="en-US" dirty="0" smtClean="0">
                <a:latin typeface="Times New Roman" panose="02020603050405020304" pitchFamily="18" charset="0"/>
                <a:cs typeface="Times New Roman" panose="02020603050405020304" pitchFamily="18" charset="0"/>
              </a:rPr>
              <a:t>capacitors (passive </a:t>
            </a:r>
            <a:r>
              <a:rPr lang="en-US" dirty="0">
                <a:latin typeface="Times New Roman" panose="02020603050405020304" pitchFamily="18" charset="0"/>
                <a:cs typeface="Times New Roman" panose="02020603050405020304" pitchFamily="18" charset="0"/>
              </a:rPr>
              <a:t>devices.)</a:t>
            </a:r>
          </a:p>
        </p:txBody>
      </p:sp>
    </p:spTree>
    <p:extLst>
      <p:ext uri="{BB962C8B-B14F-4D97-AF65-F5344CB8AC3E}">
        <p14:creationId xmlns:p14="http://schemas.microsoft.com/office/powerpoint/2010/main" val="3076970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1164" y="643393"/>
            <a:ext cx="10834254" cy="5632311"/>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Path-Delay Fault: </a:t>
            </a:r>
            <a:endParaRPr lang="en-US" sz="2000" b="1"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fault causes the cumulative propagation delay of </a:t>
            </a:r>
            <a:r>
              <a:rPr lang="en-US" sz="2000" dirty="0" smtClean="0">
                <a:latin typeface="Times New Roman" panose="02020603050405020304" pitchFamily="18" charset="0"/>
                <a:cs typeface="Times New Roman" panose="02020603050405020304" pitchFamily="18" charset="0"/>
              </a:rPr>
              <a:t>a combinational </a:t>
            </a:r>
            <a:r>
              <a:rPr lang="en-US" sz="2000" dirty="0">
                <a:latin typeface="Times New Roman" panose="02020603050405020304" pitchFamily="18" charset="0"/>
                <a:cs typeface="Times New Roman" panose="02020603050405020304" pitchFamily="18" charset="0"/>
              </a:rPr>
              <a:t>path to increase beyond some specified time duration. </a:t>
            </a:r>
            <a:endParaRPr lang="en-US" sz="200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combinational path </a:t>
            </a:r>
            <a:r>
              <a:rPr lang="en-US" sz="2000" dirty="0">
                <a:latin typeface="Times New Roman" panose="02020603050405020304" pitchFamily="18" charset="0"/>
                <a:cs typeface="Times New Roman" panose="02020603050405020304" pitchFamily="18" charset="0"/>
              </a:rPr>
              <a:t>begins at a primary input or a clocked flip-flop, contains a </a:t>
            </a:r>
            <a:r>
              <a:rPr lang="en-US" sz="2000" dirty="0" smtClean="0">
                <a:latin typeface="Times New Roman" panose="02020603050405020304" pitchFamily="18" charset="0"/>
                <a:cs typeface="Times New Roman" panose="02020603050405020304" pitchFamily="18" charset="0"/>
              </a:rPr>
              <a:t>connected chain </a:t>
            </a:r>
            <a:r>
              <a:rPr lang="en-US" sz="2000" dirty="0">
                <a:latin typeface="Times New Roman" panose="02020603050405020304" pitchFamily="18" charset="0"/>
                <a:cs typeface="Times New Roman" panose="02020603050405020304" pitchFamily="18" charset="0"/>
              </a:rPr>
              <a:t>of logic gates, and ends at a primary output or a clocked </a:t>
            </a:r>
            <a:r>
              <a:rPr lang="en-US" sz="2000" dirty="0" smtClean="0">
                <a:latin typeface="Times New Roman" panose="02020603050405020304" pitchFamily="18" charset="0"/>
                <a:cs typeface="Times New Roman" panose="02020603050405020304" pitchFamily="18" charset="0"/>
              </a:rPr>
              <a:t>flip-flop.</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specified time </a:t>
            </a:r>
            <a:r>
              <a:rPr lang="en-US" sz="2000" dirty="0">
                <a:latin typeface="Times New Roman" panose="02020603050405020304" pitchFamily="18" charset="0"/>
                <a:cs typeface="Times New Roman" panose="02020603050405020304" pitchFamily="18" charset="0"/>
              </a:rPr>
              <a:t>duration can be the duration of the clock period (or phase), or the vector </a:t>
            </a:r>
            <a:r>
              <a:rPr lang="en-US" sz="2000" dirty="0" smtClean="0">
                <a:latin typeface="Times New Roman" panose="02020603050405020304" pitchFamily="18" charset="0"/>
                <a:cs typeface="Times New Roman" panose="02020603050405020304" pitchFamily="18" charset="0"/>
              </a:rPr>
              <a:t>period.</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Propagation </a:t>
            </a:r>
            <a:r>
              <a:rPr lang="en-US" sz="2000" dirty="0">
                <a:latin typeface="Times New Roman" panose="02020603050405020304" pitchFamily="18" charset="0"/>
                <a:cs typeface="Times New Roman" panose="02020603050405020304" pitchFamily="18" charset="0"/>
              </a:rPr>
              <a:t>delay is defined for the propagation of a signal transition </a:t>
            </a:r>
            <a:r>
              <a:rPr lang="en-US" sz="2000" dirty="0" smtClean="0">
                <a:latin typeface="Times New Roman" panose="02020603050405020304" pitchFamily="18" charset="0"/>
                <a:cs typeface="Times New Roman" panose="02020603050405020304" pitchFamily="18" charset="0"/>
              </a:rPr>
              <a:t>through the </a:t>
            </a:r>
            <a:r>
              <a:rPr lang="en-US" sz="2000" dirty="0">
                <a:latin typeface="Times New Roman" panose="02020603050405020304" pitchFamily="18" charset="0"/>
                <a:cs typeface="Times New Roman" panose="02020603050405020304" pitchFamily="18" charset="0"/>
              </a:rPr>
              <a:t>path. </a:t>
            </a:r>
          </a:p>
          <a:p>
            <a:pPr marL="285750" indent="-285750" algn="just">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Thus</a:t>
            </a:r>
            <a:r>
              <a:rPr lang="en-US" sz="2000" dirty="0">
                <a:latin typeface="Times New Roman" panose="02020603050405020304" pitchFamily="18" charset="0"/>
                <a:cs typeface="Times New Roman" panose="02020603050405020304" pitchFamily="18" charset="0"/>
              </a:rPr>
              <a:t>, for each combinational path there are two path-delay faults, </a:t>
            </a:r>
            <a:r>
              <a:rPr lang="en-US" sz="2000" dirty="0" smtClean="0">
                <a:latin typeface="Times New Roman" panose="02020603050405020304" pitchFamily="18" charset="0"/>
                <a:cs typeface="Times New Roman" panose="02020603050405020304" pitchFamily="18" charset="0"/>
              </a:rPr>
              <a:t>which correspond </a:t>
            </a:r>
            <a:r>
              <a:rPr lang="en-US" sz="2000" dirty="0">
                <a:latin typeface="Times New Roman" panose="02020603050405020304" pitchFamily="18" charset="0"/>
                <a:cs typeface="Times New Roman" panose="02020603050405020304" pitchFamily="18" charset="0"/>
              </a:rPr>
              <a:t>to the rising and falling transitions, respectively</a:t>
            </a:r>
            <a:r>
              <a:rPr lang="en-US" sz="200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Pattern Sensitive Fault: </a:t>
            </a:r>
            <a:r>
              <a:rPr lang="en-US" sz="2000" dirty="0">
                <a:latin typeface="Times New Roman" panose="02020603050405020304" pitchFamily="18" charset="0"/>
                <a:cs typeface="Times New Roman" panose="02020603050405020304" pitchFamily="18" charset="0"/>
              </a:rPr>
              <a:t>This fault causes an incorrect behavior in a </a:t>
            </a:r>
            <a:r>
              <a:rPr lang="en-US" sz="2000" dirty="0" smtClean="0">
                <a:latin typeface="Times New Roman" panose="02020603050405020304" pitchFamily="18" charset="0"/>
                <a:cs typeface="Times New Roman" panose="02020603050405020304" pitchFamily="18" charset="0"/>
              </a:rPr>
              <a:t>certain part </a:t>
            </a:r>
            <a:r>
              <a:rPr lang="en-US" sz="2000" dirty="0">
                <a:latin typeface="Times New Roman" panose="02020603050405020304" pitchFamily="18" charset="0"/>
                <a:cs typeface="Times New Roman" panose="02020603050405020304" pitchFamily="18" charset="0"/>
              </a:rPr>
              <a:t>of the circuit only when a specific state occurs in some other </a:t>
            </a:r>
            <a:r>
              <a:rPr lang="en-US" sz="2000" dirty="0" smtClean="0">
                <a:latin typeface="Times New Roman" panose="02020603050405020304" pitchFamily="18" charset="0"/>
                <a:cs typeface="Times New Roman" panose="02020603050405020304" pitchFamily="18" charset="0"/>
              </a:rPr>
              <a:t>part.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Permanent Fault: </a:t>
            </a:r>
            <a:r>
              <a:rPr lang="en-US" sz="2000" dirty="0">
                <a:latin typeface="Times New Roman" panose="02020603050405020304" pitchFamily="18" charset="0"/>
                <a:cs typeface="Times New Roman" panose="02020603050405020304" pitchFamily="18" charset="0"/>
              </a:rPr>
              <a:t>Any faulty behavior that does not change with time </a:t>
            </a:r>
            <a:r>
              <a:rPr lang="en-US" sz="2000" dirty="0" smtClean="0">
                <a:latin typeface="Times New Roman" panose="02020603050405020304" pitchFamily="18" charset="0"/>
                <a:cs typeface="Times New Roman" panose="02020603050405020304" pitchFamily="18" charset="0"/>
              </a:rPr>
              <a:t>is called </a:t>
            </a:r>
            <a:r>
              <a:rPr lang="en-US" sz="2000" dirty="0">
                <a:latin typeface="Times New Roman" panose="02020603050405020304" pitchFamily="18" charset="0"/>
                <a:cs typeface="Times New Roman" panose="02020603050405020304" pitchFamily="18" charset="0"/>
              </a:rPr>
              <a:t>a </a:t>
            </a:r>
            <a:r>
              <a:rPr lang="en-US" sz="2000" i="1" dirty="0">
                <a:latin typeface="Times New Roman" panose="02020603050405020304" pitchFamily="18" charset="0"/>
                <a:cs typeface="Times New Roman" panose="02020603050405020304" pitchFamily="18" charset="0"/>
              </a:rPr>
              <a:t>permanent fault</a:t>
            </a:r>
            <a:r>
              <a:rPr lang="en-US" sz="2000" i="1" dirty="0" smtClean="0">
                <a:latin typeface="Times New Roman" panose="02020603050405020304" pitchFamily="18" charset="0"/>
                <a:cs typeface="Times New Roman" panose="02020603050405020304" pitchFamily="18" charset="0"/>
              </a:rPr>
              <a:t>.</a:t>
            </a:r>
          </a:p>
          <a:p>
            <a:pPr algn="just"/>
            <a:endParaRPr lang="en-US" sz="2000" i="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Physical Faults: </a:t>
            </a:r>
            <a:r>
              <a:rPr lang="en-US" sz="2000" dirty="0">
                <a:latin typeface="Times New Roman" panose="02020603050405020304" pitchFamily="18" charset="0"/>
                <a:cs typeface="Times New Roman" panose="02020603050405020304" pitchFamily="18" charset="0"/>
              </a:rPr>
              <a:t>These faults cause physical changes in the circuit. </a:t>
            </a:r>
            <a:endParaRPr lang="en-US" sz="2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Examples of </a:t>
            </a:r>
            <a:r>
              <a:rPr lang="en-US" sz="2000" dirty="0">
                <a:latin typeface="Times New Roman" panose="02020603050405020304" pitchFamily="18" charset="0"/>
                <a:cs typeface="Times New Roman" panose="02020603050405020304" pitchFamily="18" charset="0"/>
              </a:rPr>
              <a:t>physical faults are broken wires, bridges (shorts) between conductors </a:t>
            </a:r>
            <a:r>
              <a:rPr lang="en-US" sz="2000" dirty="0" smtClean="0">
                <a:latin typeface="Times New Roman" panose="02020603050405020304" pitchFamily="18" charset="0"/>
                <a:cs typeface="Times New Roman" panose="02020603050405020304" pitchFamily="18" charset="0"/>
              </a:rPr>
              <a:t>carrying unconnected </a:t>
            </a:r>
            <a:r>
              <a:rPr lang="en-US" sz="2000" dirty="0">
                <a:latin typeface="Times New Roman" panose="02020603050405020304" pitchFamily="18" charset="0"/>
                <a:cs typeface="Times New Roman" panose="02020603050405020304" pitchFamily="18" charset="0"/>
              </a:rPr>
              <a:t>signals, shorted or open transistors, etc.</a:t>
            </a:r>
          </a:p>
        </p:txBody>
      </p:sp>
    </p:spTree>
    <p:extLst>
      <p:ext uri="{BB962C8B-B14F-4D97-AF65-F5344CB8AC3E}">
        <p14:creationId xmlns:p14="http://schemas.microsoft.com/office/powerpoint/2010/main" val="20252606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726" y="607782"/>
            <a:ext cx="10834255" cy="1015663"/>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Pin Fault: </a:t>
            </a:r>
            <a:r>
              <a:rPr lang="en-US" sz="2000" dirty="0">
                <a:latin typeface="Times New Roman" panose="02020603050405020304" pitchFamily="18" charset="0"/>
                <a:cs typeface="Times New Roman" panose="02020603050405020304" pitchFamily="18" charset="0"/>
              </a:rPr>
              <a:t>When a circuit is modeled as an interconnect of modules, the </a:t>
            </a:r>
            <a:r>
              <a:rPr lang="en-US" sz="2000" dirty="0" smtClean="0">
                <a:latin typeface="Times New Roman" panose="02020603050405020304" pitchFamily="18" charset="0"/>
                <a:cs typeface="Times New Roman" panose="02020603050405020304" pitchFamily="18" charset="0"/>
              </a:rPr>
              <a:t>terminals of </a:t>
            </a:r>
            <a:r>
              <a:rPr lang="en-US" sz="2000" dirty="0">
                <a:latin typeface="Times New Roman" panose="02020603050405020304" pitchFamily="18" charset="0"/>
                <a:cs typeface="Times New Roman" panose="02020603050405020304" pitchFamily="18" charset="0"/>
              </a:rPr>
              <a:t>those modules are referred to as </a:t>
            </a:r>
            <a:r>
              <a:rPr lang="en-US" sz="2000" i="1" dirty="0">
                <a:latin typeface="Times New Roman" panose="02020603050405020304" pitchFamily="18" charset="0"/>
                <a:cs typeface="Times New Roman" panose="02020603050405020304" pitchFamily="18" charset="0"/>
              </a:rPr>
              <a:t>pins. </a:t>
            </a:r>
            <a:r>
              <a:rPr lang="en-US" sz="2000" dirty="0">
                <a:latin typeface="Times New Roman" panose="02020603050405020304" pitchFamily="18" charset="0"/>
                <a:cs typeface="Times New Roman" panose="02020603050405020304" pitchFamily="18" charset="0"/>
              </a:rPr>
              <a:t>This term is adopted from </a:t>
            </a:r>
            <a:r>
              <a:rPr lang="en-US" sz="2000" dirty="0" smtClean="0">
                <a:latin typeface="Times New Roman" panose="02020603050405020304" pitchFamily="18" charset="0"/>
                <a:cs typeface="Times New Roman" panose="02020603050405020304" pitchFamily="18" charset="0"/>
              </a:rPr>
              <a:t>the technology </a:t>
            </a:r>
            <a:r>
              <a:rPr lang="en-US" sz="2000" dirty="0">
                <a:latin typeface="Times New Roman" panose="02020603050405020304" pitchFamily="18" charset="0"/>
                <a:cs typeface="Times New Roman" panose="02020603050405020304" pitchFamily="18" charset="0"/>
              </a:rPr>
              <a:t>of </a:t>
            </a:r>
            <a:r>
              <a:rPr lang="en-US" sz="2000" i="1" dirty="0">
                <a:latin typeface="Times New Roman" panose="02020603050405020304" pitchFamily="18" charset="0"/>
                <a:cs typeface="Times New Roman" panose="02020603050405020304" pitchFamily="18" charset="0"/>
              </a:rPr>
              <a:t>printed circuit boards </a:t>
            </a:r>
            <a:r>
              <a:rPr lang="en-US" sz="2000" dirty="0">
                <a:latin typeface="Times New Roman" panose="02020603050405020304" pitchFamily="18" charset="0"/>
                <a:cs typeface="Times New Roman" panose="02020603050405020304" pitchFamily="18" charset="0"/>
              </a:rPr>
              <a:t>(PCBs), which contain interconnecting </a:t>
            </a:r>
            <a:r>
              <a:rPr lang="en-US" sz="2000" dirty="0" smtClean="0">
                <a:latin typeface="Times New Roman" panose="02020603050405020304" pitchFamily="18" charset="0"/>
                <a:cs typeface="Times New Roman" panose="02020603050405020304" pitchFamily="18" charset="0"/>
              </a:rPr>
              <a:t>wiring between </a:t>
            </a:r>
            <a:r>
              <a:rPr lang="en-US" sz="2000" dirty="0">
                <a:latin typeface="Times New Roman" panose="02020603050405020304" pitchFamily="18" charset="0"/>
                <a:cs typeface="Times New Roman" panose="02020603050405020304" pitchFamily="18" charset="0"/>
              </a:rPr>
              <a:t>the pins of the mounted chips. </a:t>
            </a:r>
          </a:p>
        </p:txBody>
      </p:sp>
    </p:spTree>
    <p:extLst>
      <p:ext uri="{BB962C8B-B14F-4D97-AF65-F5344CB8AC3E}">
        <p14:creationId xmlns:p14="http://schemas.microsoft.com/office/powerpoint/2010/main" val="21667281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3200" y="1337370"/>
            <a:ext cx="8709660" cy="4826395"/>
          </a:xfrm>
          <a:prstGeom prst="rect">
            <a:avLst/>
          </a:prstGeom>
        </p:spPr>
      </p:pic>
      <p:sp>
        <p:nvSpPr>
          <p:cNvPr id="3" name="TextBox 2"/>
          <p:cNvSpPr txBox="1"/>
          <p:nvPr/>
        </p:nvSpPr>
        <p:spPr>
          <a:xfrm>
            <a:off x="3726180" y="731520"/>
            <a:ext cx="4764446" cy="400110"/>
          </a:xfrm>
          <a:prstGeom prst="rect">
            <a:avLst/>
          </a:prstGeom>
          <a:noFill/>
        </p:spPr>
        <p:txBody>
          <a:bodyPr wrap="none" rtlCol="0">
            <a:spAutoFit/>
          </a:bodyPr>
          <a:lstStyle/>
          <a:p>
            <a:r>
              <a:rPr lang="en-US" sz="2000" b="1" dirty="0" smtClean="0">
                <a:latin typeface="Times New Roman" panose="02020603050405020304" pitchFamily="18" charset="0"/>
                <a:cs typeface="Times New Roman" panose="02020603050405020304" pitchFamily="18" charset="0"/>
              </a:rPr>
              <a:t>Fault Equivalence Model for Test Vectors </a:t>
            </a:r>
            <a:endParaRPr lang="en-US" sz="2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747672" y="1644075"/>
            <a:ext cx="1995528" cy="1477328"/>
          </a:xfrm>
          <a:prstGeom prst="rect">
            <a:avLst/>
          </a:prstGeom>
          <a:noFill/>
        </p:spPr>
        <p:txBody>
          <a:bodyPr wrap="square" rtlCol="0">
            <a:spAutoFit/>
          </a:bodyPr>
          <a:lstStyle/>
          <a:p>
            <a:r>
              <a:rPr lang="en-US" dirty="0" smtClean="0"/>
              <a:t>Ex: gates : AND , OR, EX-0R </a:t>
            </a:r>
          </a:p>
          <a:p>
            <a:endParaRPr lang="en-US" dirty="0"/>
          </a:p>
          <a:p>
            <a:r>
              <a:rPr lang="en-US" dirty="0" smtClean="0"/>
              <a:t>NAND, NOR, EX-NOR</a:t>
            </a:r>
            <a:endParaRPr lang="en-US" dirty="0"/>
          </a:p>
        </p:txBody>
      </p:sp>
    </p:spTree>
    <p:extLst>
      <p:ext uri="{BB962C8B-B14F-4D97-AF65-F5344CB8AC3E}">
        <p14:creationId xmlns:p14="http://schemas.microsoft.com/office/powerpoint/2010/main" val="27479105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37709" y="637309"/>
            <a:ext cx="3946850" cy="646331"/>
          </a:xfrm>
          <a:prstGeom prst="rect">
            <a:avLst/>
          </a:prstGeom>
          <a:noFill/>
        </p:spPr>
        <p:txBody>
          <a:bodyPr wrap="none" rtlCol="0">
            <a:spAutoFit/>
          </a:bodyPr>
          <a:lstStyle/>
          <a:p>
            <a:r>
              <a:rPr lang="en-US" sz="3600" b="1" dirty="0" smtClean="0"/>
              <a:t>Fault Equivalence :</a:t>
            </a:r>
            <a:endParaRPr lang="en-US" sz="3600" b="1" dirty="0"/>
          </a:p>
        </p:txBody>
      </p:sp>
      <p:sp>
        <p:nvSpPr>
          <p:cNvPr id="4" name="TextBox 3"/>
          <p:cNvSpPr txBox="1"/>
          <p:nvPr/>
        </p:nvSpPr>
        <p:spPr>
          <a:xfrm>
            <a:off x="1108364" y="3961524"/>
            <a:ext cx="9809018" cy="954107"/>
          </a:xfrm>
          <a:prstGeom prst="rect">
            <a:avLst/>
          </a:prstGeom>
          <a:noFill/>
        </p:spPr>
        <p:txBody>
          <a:bodyPr wrap="square" rtlCol="0">
            <a:spAutoFit/>
          </a:bodyPr>
          <a:lstStyle/>
          <a:p>
            <a:r>
              <a:rPr lang="en-US" sz="2800" dirty="0" smtClean="0"/>
              <a:t>Dominance Rules :</a:t>
            </a:r>
            <a:endParaRPr lang="en-US" sz="2800" dirty="0"/>
          </a:p>
          <a:p>
            <a:r>
              <a:rPr lang="en-US" sz="2800" dirty="0" smtClean="0"/>
              <a:t>Example </a:t>
            </a:r>
            <a:r>
              <a:rPr lang="en-US" sz="2800" smtClean="0"/>
              <a:t>: </a:t>
            </a:r>
            <a:r>
              <a:rPr lang="en-US" sz="2800" smtClean="0">
                <a:hlinkClick r:id="rId2" action="ppaction://hlinkfile"/>
              </a:rPr>
              <a:t>handwritten\3.jpeg</a:t>
            </a:r>
            <a:endParaRPr lang="en-US" sz="2800" dirty="0" smtClean="0"/>
          </a:p>
        </p:txBody>
      </p:sp>
      <p:sp>
        <p:nvSpPr>
          <p:cNvPr id="5" name="TextBox 4"/>
          <p:cNvSpPr txBox="1"/>
          <p:nvPr/>
        </p:nvSpPr>
        <p:spPr>
          <a:xfrm>
            <a:off x="3955241" y="2913596"/>
            <a:ext cx="3711785" cy="646331"/>
          </a:xfrm>
          <a:prstGeom prst="rect">
            <a:avLst/>
          </a:prstGeom>
          <a:noFill/>
        </p:spPr>
        <p:txBody>
          <a:bodyPr wrap="none" rtlCol="0">
            <a:spAutoFit/>
          </a:bodyPr>
          <a:lstStyle/>
          <a:p>
            <a:r>
              <a:rPr lang="en-US" sz="3600" b="1" dirty="0" smtClean="0"/>
              <a:t>Fault Dominance:</a:t>
            </a:r>
            <a:endParaRPr lang="en-US" sz="3600" b="1" dirty="0"/>
          </a:p>
        </p:txBody>
      </p:sp>
      <p:sp>
        <p:nvSpPr>
          <p:cNvPr id="6" name="TextBox 5"/>
          <p:cNvSpPr txBox="1"/>
          <p:nvPr/>
        </p:nvSpPr>
        <p:spPr>
          <a:xfrm>
            <a:off x="1108364" y="1634836"/>
            <a:ext cx="9809018" cy="1200329"/>
          </a:xfrm>
          <a:prstGeom prst="rect">
            <a:avLst/>
          </a:prstGeom>
          <a:noFill/>
        </p:spPr>
        <p:txBody>
          <a:bodyPr wrap="square" rtlCol="0">
            <a:spAutoFit/>
          </a:bodyPr>
          <a:lstStyle/>
          <a:p>
            <a:r>
              <a:rPr lang="en-US" sz="2400" dirty="0" smtClean="0"/>
              <a:t>Equivalence Rules :  </a:t>
            </a:r>
            <a:r>
              <a:rPr lang="en-US" sz="2400" dirty="0" smtClean="0">
                <a:hlinkClick r:id="rId3" action="ppaction://hlinkfile"/>
              </a:rPr>
              <a:t>handwritten\1.jpeg</a:t>
            </a:r>
            <a:endParaRPr lang="en-US" sz="2400" dirty="0"/>
          </a:p>
          <a:p>
            <a:r>
              <a:rPr lang="en-US" sz="2400" dirty="0" smtClean="0"/>
              <a:t>Example : </a:t>
            </a:r>
            <a:r>
              <a:rPr lang="en-US" sz="2400" dirty="0" smtClean="0">
                <a:hlinkClick r:id="rId4" action="ppaction://hlinkfile"/>
              </a:rPr>
              <a:t>handwritten\2.jpeg</a:t>
            </a:r>
            <a:endParaRPr lang="en-US" sz="2400" dirty="0"/>
          </a:p>
          <a:p>
            <a:endParaRPr lang="en-US" sz="2400" dirty="0"/>
          </a:p>
        </p:txBody>
      </p:sp>
    </p:spTree>
    <p:extLst>
      <p:ext uri="{BB962C8B-B14F-4D97-AF65-F5344CB8AC3E}">
        <p14:creationId xmlns:p14="http://schemas.microsoft.com/office/powerpoint/2010/main" val="31307739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70" y="652462"/>
            <a:ext cx="10859366" cy="5623647"/>
          </a:xfrm>
          <a:prstGeom prst="rect">
            <a:avLst/>
          </a:prstGeom>
        </p:spPr>
      </p:pic>
    </p:spTree>
    <p:extLst>
      <p:ext uri="{BB962C8B-B14F-4D97-AF65-F5344CB8AC3E}">
        <p14:creationId xmlns:p14="http://schemas.microsoft.com/office/powerpoint/2010/main" val="677906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61" y="512618"/>
            <a:ext cx="11247294" cy="5911562"/>
          </a:xfrm>
          <a:prstGeom prst="rect">
            <a:avLst/>
          </a:prstGeom>
        </p:spPr>
      </p:pic>
    </p:spTree>
    <p:extLst>
      <p:ext uri="{BB962C8B-B14F-4D97-AF65-F5344CB8AC3E}">
        <p14:creationId xmlns:p14="http://schemas.microsoft.com/office/powerpoint/2010/main" val="13623765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235" y="643248"/>
            <a:ext cx="10515600" cy="3982006"/>
          </a:xfrm>
        </p:spPr>
        <p:txBody>
          <a:bodyPr/>
          <a:lstStyle/>
          <a:p>
            <a:r>
              <a:rPr lang="en-US" dirty="0"/>
              <a:t>A pass/fail test</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1445151" y="1025670"/>
            <a:ext cx="8308449" cy="3599584"/>
          </a:xfrm>
          <a:prstGeom prst="rect">
            <a:avLst/>
          </a:prstGeom>
        </p:spPr>
      </p:pic>
      <p:pic>
        <p:nvPicPr>
          <p:cNvPr id="5" name="Picture 4"/>
          <p:cNvPicPr>
            <a:picLocks noChangeAspect="1"/>
          </p:cNvPicPr>
          <p:nvPr/>
        </p:nvPicPr>
        <p:blipFill>
          <a:blip r:embed="rId3"/>
          <a:stretch>
            <a:fillRect/>
          </a:stretch>
        </p:blipFill>
        <p:spPr>
          <a:xfrm>
            <a:off x="277091" y="5487844"/>
            <a:ext cx="11513127" cy="1248469"/>
          </a:xfrm>
          <a:prstGeom prst="rect">
            <a:avLst/>
          </a:prstGeom>
        </p:spPr>
      </p:pic>
      <p:sp>
        <p:nvSpPr>
          <p:cNvPr id="6" name="Rectangle 5"/>
          <p:cNvSpPr/>
          <p:nvPr/>
        </p:nvSpPr>
        <p:spPr>
          <a:xfrm>
            <a:off x="744897" y="5007676"/>
            <a:ext cx="3608680" cy="369332"/>
          </a:xfrm>
          <a:prstGeom prst="rect">
            <a:avLst/>
          </a:prstGeom>
        </p:spPr>
        <p:txBody>
          <a:bodyPr wrap="none">
            <a:spAutoFit/>
          </a:bodyPr>
          <a:lstStyle/>
          <a:p>
            <a:r>
              <a:rPr lang="en-US" i="1" dirty="0">
                <a:latin typeface="Times-Italic"/>
              </a:rPr>
              <a:t>The total probability of passing is,</a:t>
            </a:r>
            <a:endParaRPr lang="en-US" dirty="0"/>
          </a:p>
        </p:txBody>
      </p:sp>
    </p:spTree>
    <p:extLst>
      <p:ext uri="{BB962C8B-B14F-4D97-AF65-F5344CB8AC3E}">
        <p14:creationId xmlns:p14="http://schemas.microsoft.com/office/powerpoint/2010/main" val="362155741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9" y="429923"/>
            <a:ext cx="11222182" cy="6026295"/>
          </a:xfrm>
          <a:prstGeom prst="rect">
            <a:avLst/>
          </a:prstGeom>
        </p:spPr>
      </p:pic>
    </p:spTree>
    <p:extLst>
      <p:ext uri="{BB962C8B-B14F-4D97-AF65-F5344CB8AC3E}">
        <p14:creationId xmlns:p14="http://schemas.microsoft.com/office/powerpoint/2010/main" val="8790905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50930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15" y="478848"/>
            <a:ext cx="11191875" cy="5880388"/>
          </a:xfrm>
          <a:prstGeom prst="rect">
            <a:avLst/>
          </a:prstGeom>
        </p:spPr>
      </p:pic>
    </p:spTree>
    <p:extLst>
      <p:ext uri="{BB962C8B-B14F-4D97-AF65-F5344CB8AC3E}">
        <p14:creationId xmlns:p14="http://schemas.microsoft.com/office/powerpoint/2010/main" val="28411905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59766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9" y="0"/>
            <a:ext cx="12201019" cy="6858000"/>
          </a:xfrm>
          <a:prstGeom prst="rect">
            <a:avLst/>
          </a:prstGeom>
        </p:spPr>
      </p:pic>
    </p:spTree>
    <p:extLst>
      <p:ext uri="{BB962C8B-B14F-4D97-AF65-F5344CB8AC3E}">
        <p14:creationId xmlns:p14="http://schemas.microsoft.com/office/powerpoint/2010/main" val="41730446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7" y="514927"/>
            <a:ext cx="11055928" cy="5913582"/>
          </a:xfrm>
          <a:prstGeom prst="rect">
            <a:avLst/>
          </a:prstGeom>
        </p:spPr>
      </p:pic>
    </p:spTree>
    <p:extLst>
      <p:ext uri="{BB962C8B-B14F-4D97-AF65-F5344CB8AC3E}">
        <p14:creationId xmlns:p14="http://schemas.microsoft.com/office/powerpoint/2010/main" val="293302685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50" y="532775"/>
            <a:ext cx="11114377" cy="5895734"/>
          </a:xfrm>
          <a:prstGeom prst="rect">
            <a:avLst/>
          </a:prstGeom>
        </p:spPr>
      </p:pic>
      <p:pic>
        <p:nvPicPr>
          <p:cNvPr id="4" name="Picture 3"/>
          <p:cNvPicPr>
            <a:picLocks noChangeAspect="1"/>
          </p:cNvPicPr>
          <p:nvPr/>
        </p:nvPicPr>
        <p:blipFill>
          <a:blip r:embed="rId3"/>
          <a:stretch>
            <a:fillRect/>
          </a:stretch>
        </p:blipFill>
        <p:spPr>
          <a:xfrm>
            <a:off x="551150" y="525606"/>
            <a:ext cx="4371975" cy="5902903"/>
          </a:xfrm>
          <a:prstGeom prst="rect">
            <a:avLst/>
          </a:prstGeom>
        </p:spPr>
      </p:pic>
    </p:spTree>
    <p:extLst>
      <p:ext uri="{BB962C8B-B14F-4D97-AF65-F5344CB8AC3E}">
        <p14:creationId xmlns:p14="http://schemas.microsoft.com/office/powerpoint/2010/main" val="17847798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04837" y="603105"/>
            <a:ext cx="10949854" cy="5659150"/>
          </a:xfrm>
          <a:prstGeom prst="rect">
            <a:avLst/>
          </a:prstGeom>
        </p:spPr>
      </p:pic>
    </p:spTree>
    <p:extLst>
      <p:ext uri="{BB962C8B-B14F-4D97-AF65-F5344CB8AC3E}">
        <p14:creationId xmlns:p14="http://schemas.microsoft.com/office/powerpoint/2010/main" val="16986071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837" y="586653"/>
            <a:ext cx="10963708" cy="5800292"/>
          </a:xfrm>
          <a:prstGeom prst="rect">
            <a:avLst/>
          </a:prstGeom>
        </p:spPr>
      </p:pic>
    </p:spTree>
    <p:extLst>
      <p:ext uri="{BB962C8B-B14F-4D97-AF65-F5344CB8AC3E}">
        <p14:creationId xmlns:p14="http://schemas.microsoft.com/office/powerpoint/2010/main" val="35300050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46" y="614362"/>
            <a:ext cx="10949854" cy="5731020"/>
          </a:xfrm>
          <a:prstGeom prst="rect">
            <a:avLst/>
          </a:prstGeom>
        </p:spPr>
      </p:pic>
    </p:spTree>
    <p:extLst>
      <p:ext uri="{BB962C8B-B14F-4D97-AF65-F5344CB8AC3E}">
        <p14:creationId xmlns:p14="http://schemas.microsoft.com/office/powerpoint/2010/main" val="14777198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80" y="131184"/>
            <a:ext cx="11982884" cy="6726816"/>
          </a:xfrm>
          <a:prstGeom prst="rect">
            <a:avLst/>
          </a:prstGeom>
        </p:spPr>
      </p:pic>
    </p:spTree>
    <p:extLst>
      <p:ext uri="{BB962C8B-B14F-4D97-AF65-F5344CB8AC3E}">
        <p14:creationId xmlns:p14="http://schemas.microsoft.com/office/powerpoint/2010/main" val="2504940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0718" y="574097"/>
            <a:ext cx="11128664" cy="5798994"/>
          </a:xfrm>
          <a:prstGeom prst="rect">
            <a:avLst/>
          </a:prstGeom>
        </p:spPr>
      </p:pic>
    </p:spTree>
    <p:extLst>
      <p:ext uri="{BB962C8B-B14F-4D97-AF65-F5344CB8AC3E}">
        <p14:creationId xmlns:p14="http://schemas.microsoft.com/office/powerpoint/2010/main" val="26967526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7170" y="519546"/>
            <a:ext cx="11112212" cy="5839690"/>
          </a:xfrm>
          <a:prstGeom prst="rect">
            <a:avLst/>
          </a:prstGeom>
        </p:spPr>
      </p:pic>
    </p:spTree>
    <p:extLst>
      <p:ext uri="{BB962C8B-B14F-4D97-AF65-F5344CB8AC3E}">
        <p14:creationId xmlns:p14="http://schemas.microsoft.com/office/powerpoint/2010/main" val="6358007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924" y="509587"/>
            <a:ext cx="11164167" cy="5960486"/>
          </a:xfrm>
          <a:prstGeom prst="rect">
            <a:avLst/>
          </a:prstGeom>
        </p:spPr>
      </p:pic>
    </p:spTree>
    <p:extLst>
      <p:ext uri="{BB962C8B-B14F-4D97-AF65-F5344CB8AC3E}">
        <p14:creationId xmlns:p14="http://schemas.microsoft.com/office/powerpoint/2010/main" val="231416778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221" y="699221"/>
            <a:ext cx="10772343" cy="5687724"/>
          </a:xfrm>
          <a:prstGeom prst="rect">
            <a:avLst/>
          </a:prstGeom>
        </p:spPr>
      </p:pic>
    </p:spTree>
    <p:extLst>
      <p:ext uri="{BB962C8B-B14F-4D97-AF65-F5344CB8AC3E}">
        <p14:creationId xmlns:p14="http://schemas.microsoft.com/office/powerpoint/2010/main" val="411350798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061854" y="2840182"/>
            <a:ext cx="5555672" cy="1200329"/>
          </a:xfrm>
          <a:prstGeom prst="rect">
            <a:avLst/>
          </a:prstGeom>
          <a:noFill/>
        </p:spPr>
        <p:txBody>
          <a:bodyPr wrap="square" rtlCol="0">
            <a:spAutoFit/>
          </a:bodyPr>
          <a:lstStyle/>
          <a:p>
            <a:pPr algn="ctr"/>
            <a:r>
              <a:rPr lang="en-US" sz="5400" b="1" dirty="0" smtClean="0"/>
              <a:t>THANK  YOU</a:t>
            </a:r>
          </a:p>
          <a:p>
            <a:endParaRPr lang="en-US" dirty="0"/>
          </a:p>
        </p:txBody>
      </p:sp>
    </p:spTree>
    <p:extLst>
      <p:ext uri="{BB962C8B-B14F-4D97-AF65-F5344CB8AC3E}">
        <p14:creationId xmlns:p14="http://schemas.microsoft.com/office/powerpoint/2010/main" val="2584365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55570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1628</TotalTime>
  <Words>5182</Words>
  <Application>Microsoft Office PowerPoint</Application>
  <PresentationFormat>Widescreen</PresentationFormat>
  <Paragraphs>389</Paragraphs>
  <Slides>84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vt:lpstr>
      <vt:lpstr>Garamond</vt:lpstr>
      <vt:lpstr>Helvetica-Bold</vt:lpstr>
      <vt:lpstr>Times New Roman</vt:lpstr>
      <vt:lpstr>Times-Bold</vt:lpstr>
      <vt:lpstr>Times-Italic</vt:lpstr>
      <vt:lpstr>Times-Roman</vt:lpstr>
      <vt:lpstr>Organic</vt:lpstr>
      <vt:lpstr>  Testing and Testability  </vt:lpstr>
      <vt:lpstr>Content of Syllabus</vt:lpstr>
      <vt:lpstr>1.1 Testing Philosophy</vt:lpstr>
      <vt:lpstr>Introduction to Testing </vt:lpstr>
      <vt:lpstr>PowerPoint Presentation</vt:lpstr>
      <vt:lpstr>PowerPoint Presentation</vt:lpstr>
      <vt:lpstr>PowerPoint Presentation</vt:lpstr>
      <vt:lpstr>PowerPoint Presentation</vt:lpstr>
      <vt:lpstr>PowerPoint Presentation</vt:lpstr>
      <vt:lpstr>PowerPoint Presentation</vt:lpstr>
      <vt:lpstr>Role of Testing</vt:lpstr>
      <vt:lpstr>PowerPoint Presentation</vt:lpstr>
      <vt:lpstr>Digital and Analog VLSI Testing</vt:lpstr>
      <vt:lpstr>PowerPoint Presentation</vt:lpstr>
      <vt:lpstr>PowerPoint Presentation</vt:lpstr>
      <vt:lpstr>PowerPoint Presentation</vt:lpstr>
      <vt:lpstr>PowerPoint Presentation</vt:lpstr>
      <vt:lpstr>VLSI Technology Trends Affecting Testing</vt:lpstr>
      <vt:lpstr>Rising Chip Clock Rates.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482</cp:revision>
  <dcterms:created xsi:type="dcterms:W3CDTF">2020-04-19T11:57:23Z</dcterms:created>
  <dcterms:modified xsi:type="dcterms:W3CDTF">2020-05-08T07:19:08Z</dcterms:modified>
</cp:coreProperties>
</file>